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3.02</c:v>
                </c:pt>
                <c:pt idx="1">
                  <c:v>8.14</c:v>
                </c:pt>
                <c:pt idx="2">
                  <c:v>9.46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0.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2.5"/>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0.0</c:v>
                </c:pt>
                <c:pt idx="1">
                  <c:v>236.25</c:v>
                </c:pt>
                <c:pt idx="2">
                  <c:v>341.58</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4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1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4.46</c:v>
                </c:pt>
                <c:pt idx="1">
                  <c:v>3.82</c:v>
                </c:pt>
                <c:pt idx="2">
                  <c:v>3.82</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1.5"/>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821.68</c:v>
                </c:pt>
                <c:pt idx="1">
                  <c:v>2605.77</c:v>
                </c:pt>
                <c:pt idx="2">
                  <c:v>1304.15</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80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Escenario Base</c:v>
                </c:pt>
                <c:pt idx="1">
                  <c:v>Escenario 1</c:v>
                </c:pt>
                <c:pt idx="2">
                  <c:v>Escenario 2</c:v>
                </c:pt>
              </c:strCache>
            </c:strRef>
          </c:cat>
          <c:val>
            <c:numRef>
              <c:f>Sheet1!$B$2:$B$4</c:f>
              <c:numCache>
                <c:formatCode>General</c:formatCode>
                <c:ptCount val="3"/>
                <c:pt idx="0">
                  <c:v>1805.15</c:v>
                </c:pt>
                <c:pt idx="1">
                  <c:v>5746.02</c:v>
                </c:pt>
                <c:pt idx="2">
                  <c:v>2886.16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60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15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San Pedro</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December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San Pedro</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Escenario Base</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Escenario 1</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Escenario 2</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Escenario año 2020</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Escenario 1 año 2040</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Escenario 2 año 2050</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Escenario Base</a:t>
                      </a:r>
                    </a:p>
                  </a:txBody>
                  <a:tcPr>
                    <a:noFill/>
                  </a:tcPr>
                </a:tc>
                <a:tc>
                  <a:txBody>
                    <a:bodyPr/>
                    <a:lstStyle/>
                    <a:p>
                      <a:pPr algn="ctr"/>
                      <a:r>
                        <a:rPr b="1" sz="1100">
                          <a:solidFill>
                            <a:srgbClr val="000000"/>
                          </a:solidFill>
                          <a:latin typeface="Montserrat"/>
                        </a:rPr>
                        <a:t>Escenario 1</a:t>
                      </a:r>
                    </a:p>
                  </a:txBody>
                  <a:tcPr>
                    <a:noFill/>
                  </a:tcPr>
                </a:tc>
                <a:tc>
                  <a:txBody>
                    <a:bodyPr/>
                    <a:lstStyle/>
                    <a:p>
                      <a:pPr algn="ctr"/>
                      <a:r>
                        <a:rPr b="1" sz="1100">
                          <a:solidFill>
                            <a:srgbClr val="000000"/>
                          </a:solidFill>
                          <a:latin typeface="Montserrat"/>
                        </a:rPr>
                        <a:t>Escenario 2</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Densidad poblacion 2020</a:t>
                      </a:r>
                    </a:p>
                  </a:txBody>
                  <a:tcPr>
                    <a:noFill/>
                  </a:tcPr>
                </a:tc>
                <a:tc>
                  <a:txBody>
                    <a:bodyPr/>
                    <a:lstStyle/>
                    <a:p>
                      <a:pPr algn="ctr"/>
                      <a:r>
                        <a:rPr sz="800" b="0">
                          <a:solidFill>
                            <a:srgbClr val="000000"/>
                          </a:solidFill>
                          <a:latin typeface="Montserrat"/>
                        </a:rPr>
                        <a:t>Densidad poblacion 2040</a:t>
                      </a:r>
                    </a:p>
                  </a:txBody>
                  <a:tcPr>
                    <a:noFill/>
                  </a:tcPr>
                </a:tc>
                <a:tc>
                  <a:txBody>
                    <a:bodyPr/>
                    <a:lstStyle/>
                    <a:p>
                      <a:pPr algn="ctr"/>
                      <a:r>
                        <a:rPr sz="800" b="0">
                          <a:solidFill>
                            <a:srgbClr val="000000"/>
                          </a:solidFill>
                          <a:latin typeface="Montserrat"/>
                        </a:rPr>
                        <a:t>Densidad poblacion 2050</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Lineas de transporte publico 2020</a:t>
                      </a:r>
                    </a:p>
                  </a:txBody>
                  <a:tcPr>
                    <a:noFill/>
                  </a:tcPr>
                </a:tc>
                <a:tc>
                  <a:txBody>
                    <a:bodyPr/>
                    <a:lstStyle/>
                    <a:p>
                      <a:pPr algn="ctr"/>
                      <a:r>
                        <a:rPr sz="800" b="0">
                          <a:solidFill>
                            <a:srgbClr val="000000"/>
                          </a:solidFill>
                          <a:latin typeface="Montserrat"/>
                        </a:rPr>
                        <a:t>Nuevas lineas de transporte publico propuesta 2</a:t>
                      </a:r>
                    </a:p>
                  </a:txBody>
                  <a:tcPr>
                    <a:noFill/>
                  </a:tcPr>
                </a:tc>
                <a:tc>
                  <a:txBody>
                    <a:bodyPr/>
                    <a:lstStyle/>
                    <a:p>
                      <a:pPr algn="ctr"/>
                      <a:r>
                        <a:rPr sz="800" b="0">
                          <a:solidFill>
                            <a:srgbClr val="000000"/>
                          </a:solidFill>
                          <a:latin typeface="Montserrat"/>
                        </a:rPr>
                        <a:t>Nuevas lineas de transporte publico propuesta 1</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0%</a:t>
                      </a:r>
                    </a:p>
                  </a:txBody>
                  <a:tcPr>
                    <a:noFill/>
                  </a:tcPr>
                </a:tc>
                <a:tc>
                  <a:txBody>
                    <a:bodyPr/>
                    <a:lstStyle/>
                    <a:p>
                      <a:pPr algn="ctr"/>
                      <a:r>
                        <a:rPr sz="800" b="0">
                          <a:solidFill>
                            <a:srgbClr val="000000"/>
                          </a:solidFill>
                          <a:latin typeface="Montserrat"/>
                        </a:rPr>
                        <a:t>15%</a:t>
                      </a:r>
                    </a:p>
                  </a:txBody>
                  <a:tcPr>
                    <a:noFill/>
                  </a:tcPr>
                </a:tc>
                <a:tc>
                  <a:txBody>
                    <a:bodyPr/>
                    <a:lstStyle/>
                    <a:p>
                      <a:pPr algn="ctr"/>
                      <a:r>
                        <a:rPr sz="800" b="0">
                          <a:solidFill>
                            <a:srgbClr val="000000"/>
                          </a:solidFill>
                          <a:latin typeface="Montserrat"/>
                        </a:rPr>
                        <a:t>40%</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OFF</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San Pedro</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2025</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6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7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8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Densidad poblacion 2020</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Densidad poblacion 2040</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Densidad poblacion 2050</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6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7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8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Lineas de transporte publico 2020</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Nuevas lineas de transporte publico propuesta 2</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Nuevas lineas de transporte publico propuesta 1</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16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17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18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OFF</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San Pedro’s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San Pedro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San Pedro</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San Pedro</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San Pedro</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