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75" r:id="rId42"/>
    <p:sldId id="276" r:id="rId43"/>
    <p:sldId id="277" r:id="rId44"/>
    <p:sldId id="278" r:id="rId45"/>
    <p:sldId id="279" r:id="rId46"/>
    <p:sldId id="280" r:id="rId47"/>
    <p:sldId id="281" r:id="rId48"/>
    <p:sldId id="282" r:id="rId49"/>
    <p:sldId id="268" r:id="rId20"/>
    <p:sldId id="269" r:id="rId21"/>
    <p:sldId id="270" r:id="rId22"/>
    <p:sldId id="271" r:id="rId23"/>
    <p:sldId id="272" r:id="rId24"/>
    <p:sldId id="273" r:id="rId25"/>
    <p:sldId id="274" r:id="rId26"/>
  </p:sldIdLst>
  <p:sldSz cy="5143500" cx="9144000"/>
  <p:notesSz cx="6858000" cy="9144000"/>
  <p:embeddedFontLst>
    <p:embeddedFont>
      <p:font typeface="Montserrat SemiBold"/>
      <p:regular r:id="rId27"/>
      <p:bold r:id="rId28"/>
      <p:italic r:id="rId29"/>
      <p:boldItalic r:id="rId30"/>
    </p:embeddedFont>
    <p:embeddedFont>
      <p:font typeface="Montserrat"/>
      <p:regular r:id="rId31"/>
      <p:bold r:id="rId32"/>
      <p:italic r:id="rId33"/>
      <p:boldItalic r:id="rId34"/>
    </p:embeddedFont>
    <p:embeddedFont>
      <p:font typeface="Montserrat Black"/>
      <p:bold r:id="rId35"/>
      <p:boldItalic r:id="rId36"/>
    </p:embeddedFont>
    <p:embeddedFont>
      <p:font typeface="Montserrat Medium"/>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
          <p15:clr>
            <a:srgbClr val="9AA0A6"/>
          </p15:clr>
        </p15:guide>
        <p15:guide id="2" pos="392">
          <p15:clr>
            <a:srgbClr val="9AA0A6"/>
          </p15:clr>
        </p15:guide>
        <p15:guide id="3" pos="5366">
          <p15:clr>
            <a:srgbClr val="9AA0A6"/>
          </p15:clr>
        </p15:guide>
        <p15:guide id="4" orient="horz" pos="878">
          <p15:clr>
            <a:srgbClr val="9AA0A6"/>
          </p15:clr>
        </p15:guide>
        <p15:guide id="5" orient="horz" pos="729">
          <p15:clr>
            <a:srgbClr val="747775"/>
          </p15:clr>
        </p15:guide>
        <p15:guide id="6" orient="horz" pos="2289">
          <p15:clr>
            <a:srgbClr val="747775"/>
          </p15:clr>
        </p15:guide>
        <p15:guide id="7" orient="horz" pos="2970">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6" name="Ricardo Ochoa"/>
  <p:cmAuthor clrIdx="1" id="1" initials="" lastIdx="1" name="Antares Velázquez"/>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A5AE106-A68B-4ABD-9154-02E48FBF7B7F}">
  <a:tblStyle styleId="{8A5AE106-A68B-4ABD-9154-02E48FBF7B7F}"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C34062C0-4996-425E-BB37-138528E8BB81}"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 orient="horz"/>
        <p:guide pos="392"/>
        <p:guide pos="5366"/>
        <p:guide pos="878" orient="horz"/>
        <p:guide pos="729" orient="horz"/>
        <p:guide pos="2289" orient="horz"/>
        <p:guide pos="2970" orient="horz"/>
        <p:guide pos="2516" orient="horz"/>
        <p:guide pos="2394" orient="horz"/>
        <p:guide pos="2494"/>
        <p:guide pos="288" orient="horz"/>
        <p:guide pos="377"/>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font" Target="fonts/MontserratSemiBold-regular.fntdata"/><Relationship Id="rId28" Type="http://schemas.openxmlformats.org/officeDocument/2006/relationships/font" Target="fonts/MontserratSemiBold-bold.fntdata"/><Relationship Id="rId29" Type="http://schemas.openxmlformats.org/officeDocument/2006/relationships/font" Target="fonts/MontserratSemiBold-italic.fntdata"/><Relationship Id="rId30" Type="http://schemas.openxmlformats.org/officeDocument/2006/relationships/font" Target="fonts/MontserratSemiBold-boldItalic.fntdata"/><Relationship Id="rId31" Type="http://schemas.openxmlformats.org/officeDocument/2006/relationships/font" Target="fonts/Montserrat-regular.fntdata"/><Relationship Id="rId32" Type="http://schemas.openxmlformats.org/officeDocument/2006/relationships/font" Target="fonts/Montserrat-bold.fntdata"/><Relationship Id="rId33" Type="http://schemas.openxmlformats.org/officeDocument/2006/relationships/font" Target="fonts/Montserrat-italic.fntdata"/><Relationship Id="rId34" Type="http://schemas.openxmlformats.org/officeDocument/2006/relationships/font" Target="fonts/Montserrat-boldItalic.fntdata"/><Relationship Id="rId35" Type="http://schemas.openxmlformats.org/officeDocument/2006/relationships/font" Target="fonts/MontserratBlack-bold.fntdata"/><Relationship Id="rId36" Type="http://schemas.openxmlformats.org/officeDocument/2006/relationships/font" Target="fonts/MontserratBlack-boldItalic.fntdata"/><Relationship Id="rId37" Type="http://schemas.openxmlformats.org/officeDocument/2006/relationships/font" Target="fonts/MontserratMedium-regular.fntdata"/><Relationship Id="rId38" Type="http://schemas.openxmlformats.org/officeDocument/2006/relationships/font" Target="fonts/MontserratMedium-bold.fntdata"/><Relationship Id="rId39" Type="http://schemas.openxmlformats.org/officeDocument/2006/relationships/font" Target="fonts/MontserratMedium-italic.fntdata"/><Relationship Id="rId40" Type="http://schemas.openxmlformats.org/officeDocument/2006/relationships/font" Target="fonts/MontserratMedium-boldItalic.fntdata"/><Relationship Id="rId41" Type="http://customschemas.google.com/relationships/presentationmetadata" Target="metadata"/><Relationship Id="rId42" Type="http://schemas.openxmlformats.org/officeDocument/2006/relationships/slide" Target="slides/slide20.xml"/><Relationship Id="rId43" Type="http://schemas.openxmlformats.org/officeDocument/2006/relationships/slide" Target="slides/slide21.xml"/><Relationship Id="rId44" Type="http://schemas.openxmlformats.org/officeDocument/2006/relationships/slide" Target="slides/slide22.xml"/><Relationship Id="rId45" Type="http://schemas.openxmlformats.org/officeDocument/2006/relationships/slide" Target="slides/slide23.xml"/><Relationship Id="rId46" Type="http://schemas.openxmlformats.org/officeDocument/2006/relationships/slide" Target="slides/slide24.xml"/><Relationship Id="rId47" Type="http://schemas.openxmlformats.org/officeDocument/2006/relationships/slide" Target="slides/slide25.xml"/><Relationship Id="rId48" Type="http://schemas.openxmlformats.org/officeDocument/2006/relationships/slide" Target="slides/slide26.xml"/><Relationship Id="rId49"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Indicador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211.39</c:v>
                </c:pt>
                <c:pt idx="1">
                  <c:v>226.66</c:v>
                </c:pt>
                <c:pt idx="2">
                  <c:v>211.39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60.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Indicador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3844.33</c:v>
                </c:pt>
                <c:pt idx="1">
                  <c:v>7843.05</c:v>
                </c:pt>
                <c:pt idx="2">
                  <c:v>3844.33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20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Indicador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78.9</c:v>
                </c:pt>
                <c:pt idx="1">
                  <c:v>50.06</c:v>
                </c:pt>
                <c:pt idx="2">
                  <c:v>78.9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20.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Indicador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2485.64</c:v>
                </c:pt>
                <c:pt idx="1">
                  <c:v>1465.08</c:v>
                </c:pt>
                <c:pt idx="2">
                  <c:v>2485.64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Indicador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5488.35</c:v>
                </c:pt>
                <c:pt idx="1">
                  <c:v>3252.5</c:v>
                </c:pt>
                <c:pt idx="2">
                  <c:v>5488.35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0-02T17:41:30.015">
    <p:pos x="6000" y="0"/>
    <p:text>@rodrigo.negrete@capsus.mx Output del proyecto</p:text>
    <p:extLst>
      <p:ext uri="{C676402C-5697-4E1C-873F-D02D1690AC5C}">
        <p15:threadingInfo timeZoneBias="0"/>
      </p:ext>
      <p:ext uri="http://customooxmlschemas.google.com/">
        <go:slidesCustomData xmlns:go="http://customooxmlschemas.google.com/" commentPostId="AAABZa9cx6U"/>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10-02T17:42:46.492">
    <p:pos x="6000" y="0"/>
    <p:text>@rodrigo.negrete@capsus.mx 
El contenido de esta diapositiva ya la preparó Fátima en un Word o PPTX.</p:text>
    <p:extLst>
      <p:ext uri="{C676402C-5697-4E1C-873F-D02D1690AC5C}">
        <p15:threadingInfo timeZoneBias="0"/>
      </p:ext>
      <p:ext uri="http://customooxmlschemas.google.com/">
        <go:slidesCustomData xmlns:go="http://customooxmlschemas.google.com/" commentPostId="AAABZa9cx6M"/>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4-10-02T17:43:02.787">
    <p:pos x="6000" y="0"/>
    <p:text>@rodrigo.negrete@capsus.mx 
Esta diapositiva ya la preparó Fátima en un Word o PPTX.</p:text>
    <p:extLst>
      <p:ext uri="{C676402C-5697-4E1C-873F-D02D1690AC5C}">
        <p15:threadingInfo timeZoneBias="0"/>
      </p:ext>
      <p:ext uri="http://customooxmlschemas.google.com/">
        <go:slidesCustomData xmlns:go="http://customooxmlschemas.google.com/" commentPostId="AAABZa9cx6E"/>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4-10-02T18:14:43.995">
    <p:pos x="6000" y="0"/>
    <p:text>@rodrigo.negrete@capsus.mx 
Agregar aquí todos los assumptions.</p:text>
    <p:extLst>
      <p:ext uri="{C676402C-5697-4E1C-873F-D02D1690AC5C}">
        <p15:threadingInfo timeZoneBias="0"/>
      </p:ext>
      <p:ext uri="http://customooxmlschemas.google.com/">
        <go:slidesCustomData xmlns:go="http://customooxmlschemas.google.com/" commentPostId="AAABZa9cx6I"/>
      </p:ext>
    </p:extLs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4-10-02T18:15:08.609">
    <p:pos x="6000" y="0"/>
    <p:text>@rodrigo.negrete@capsus.mx 
Agregar aquí todos los GeoJson.</p:text>
    <p:extLst>
      <p:ext uri="{C676402C-5697-4E1C-873F-D02D1690AC5C}">
        <p15:threadingInfo timeZoneBias="0"/>
      </p:ext>
      <p:ext uri="http://customooxmlschemas.google.com/">
        <go:slidesCustomData xmlns:go="http://customooxmlschemas.google.com/" commentPostId="AAABZa9cXTo"/>
      </p:ext>
    </p:extLs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4-10-16T15:51:35.441">
    <p:pos x="6000" y="100"/>
    <p:text>SLIDE BASE</p:text>
    <p:extLst>
      <p:ext uri="{C676402C-5697-4E1C-873F-D02D1690AC5C}">
        <p15:threadingInfo timeZoneBias="0"/>
      </p:ext>
      <p:ext uri="http://customooxmlschemas.google.com/">
        <go:slidesCustomData xmlns:go="http://customooxmlschemas.google.com/" commentPostId="AAABZa9cx6Y"/>
      </p:ext>
    </p:extLst>
  </p:cm>
  <p:cm authorId="0" idx="6" dt="2024-10-02T17:43:33.072">
    <p:pos x="6000" y="0"/>
    <p:text>@rodrigo.negrete@capsus.mx 
Esta diapositiva ya la preparó Fátima en un Word. @ricardo.ochoa@capsus.mx te la va a mandar.
_Assigned to rodrigo.negrete@capsus.mx_</p:text>
    <p:extLst>
      <p:ext uri="{C676402C-5697-4E1C-873F-D02D1690AC5C}">
        <p15:threadingInfo timeZoneBias="0"/>
      </p:ext>
      <p:ext uri="http://customooxmlschemas.google.com/">
        <go:slidesCustomData xmlns:go="http://customooxmlschemas.google.com/" commentPostId="AAABZa9cx6Q"/>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5" name="Google Shape;40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5" name="Google Shape;43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1" name="Google Shape;47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8" name="Google Shape;47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0" name="Google Shape;62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0" name="Google Shape;75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3" name="Google Shape;76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7" name="Google Shape;77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2" name="Google Shape;78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4:notes"/>
          <p:cNvSpPr/>
          <p:nvPr>
            <p:ph idx="2" type="sldImg"/>
          </p:nvPr>
        </p:nvSpPr>
        <p:spPr>
          <a:xfrm>
            <a:off x="381394" y="685800"/>
            <a:ext cx="6095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 name="Google Shape;27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8:notes"/>
          <p:cNvSpPr/>
          <p:nvPr>
            <p:ph idx="2" type="sldImg"/>
          </p:nvPr>
        </p:nvSpPr>
        <p:spPr>
          <a:xfrm>
            <a:off x="381394" y="685800"/>
            <a:ext cx="6095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800"/>
              <a:buFont typeface="Arial"/>
              <a:buNone/>
            </a:pPr>
            <a:r>
              <a:t/>
            </a:r>
            <a:endParaRPr sz="800">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 Id="rId4"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3.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doi.org/10.2905/2FF68A52-5B5B-4A22-8F40-C41DA8332CFE" TargetMode="External"/><Relationship Id="rId3" Type="http://schemas.openxmlformats.org/officeDocument/2006/relationships/hyperlink" Target="http://data.europa.eu/89h/2ff68a52-5b5b-4a22-8f40-c41da8332cfe" TargetMode="External"/><Relationship Id="rId4" Type="http://schemas.openxmlformats.org/officeDocument/2006/relationships/hyperlink" Target="https://doi.org/10.2905/2FF68A52-5B5B-4A22-8F40-C41DA8332CFE" TargetMode="External"/><Relationship Id="rId5" Type="http://schemas.openxmlformats.org/officeDocument/2006/relationships/hyperlink" Target="http://data.europa.eu/89h/2ff68a52-5b5b-4a22-8f40-c41da8332cfe" TargetMode="External"/><Relationship Id="rId6" Type="http://schemas.openxmlformats.org/officeDocument/2006/relationships/hyperlink" Target="https://doi.org/10.2905/2FF68A52-5B5B-4A22-8F40-C41DA8332CFE" TargetMode="External"/><Relationship Id="rId7" Type="http://schemas.openxmlformats.org/officeDocument/2006/relationships/hyperlink" Target="http://data.europa.eu/89h/2ff68a52-5b5b-4a22-8f40-c41da8332cfe"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 - Cover" type="title">
  <p:cSld name="TITLE">
    <p:spTree>
      <p:nvGrpSpPr>
        <p:cNvPr id="9"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b="0" l="0" r="0" t="0"/>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cap="flat" cmpd="sng" w="76200">
            <a:solidFill>
              <a:srgbClr val="E82265"/>
            </a:solidFill>
            <a:prstDash val="solid"/>
            <a:round/>
            <a:headEnd len="sm" w="sm" type="none"/>
            <a:tailEnd len="sm" w="sm" type="none"/>
          </a:ln>
        </p:spPr>
      </p:cxnSp>
      <p:cxnSp>
        <p:nvCxnSpPr>
          <p:cNvPr id="13" name="Google Shape;13;p22"/>
          <p:cNvCxnSpPr/>
          <p:nvPr/>
        </p:nvCxnSpPr>
        <p:spPr>
          <a:xfrm rot="10800000">
            <a:off x="628875" y="-25"/>
            <a:ext cx="0" cy="5157900"/>
          </a:xfrm>
          <a:prstGeom prst="straightConnector1">
            <a:avLst/>
          </a:prstGeom>
          <a:noFill/>
          <a:ln cap="flat" cmpd="sng" w="9525">
            <a:solidFill>
              <a:srgbClr val="E82265"/>
            </a:solidFill>
            <a:prstDash val="solid"/>
            <a:round/>
            <a:headEnd len="sm" w="sm" type="none"/>
            <a:tailEnd len="sm" w="sm" type="none"/>
          </a:ln>
        </p:spPr>
      </p:cxnSp>
      <p:sp>
        <p:nvSpPr>
          <p:cNvPr id="14" name="Google Shape;14;p22"/>
          <p:cNvSpPr/>
          <p:nvPr/>
        </p:nvSpPr>
        <p:spPr>
          <a:xfrm rot="2700000">
            <a:off x="7706843" y="4347736"/>
            <a:ext cx="366564" cy="344078"/>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b="0" l="0" r="0" t="0"/>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b="0" l="0" r="0" t="0"/>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cap="flat" cmpd="sng" w="9525">
              <a:solidFill>
                <a:srgbClr val="FFFFFF"/>
              </a:solidFill>
              <a:prstDash val="solid"/>
              <a:round/>
              <a:headEnd len="sm" w="sm" type="none"/>
              <a:tailEnd len="sm" w="sm" type="none"/>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 - Text 1">
  <p:cSld name="SECTION_HEADER_1_1">
    <p:bg>
      <p:bgPr>
        <a:solidFill>
          <a:schemeClr val="dk1"/>
        </a:solidFill>
      </p:bgPr>
    </p:bg>
    <p:spTree>
      <p:nvGrpSpPr>
        <p:cNvPr id="17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cap="flat" cmpd="sng" w="76200">
            <a:solidFill>
              <a:srgbClr val="E82265"/>
            </a:solidFill>
            <a:prstDash val="solid"/>
            <a:round/>
            <a:headEnd len="sm" w="sm" type="none"/>
            <a:tailEnd len="sm" w="sm" type="none"/>
          </a:ln>
        </p:spPr>
      </p:cxnSp>
      <p:cxnSp>
        <p:nvCxnSpPr>
          <p:cNvPr id="173" name="Google Shape;173;p27"/>
          <p:cNvCxnSpPr/>
          <p:nvPr/>
        </p:nvCxnSpPr>
        <p:spPr>
          <a:xfrm rot="10800000">
            <a:off x="8492550" y="-25"/>
            <a:ext cx="0" cy="5157900"/>
          </a:xfrm>
          <a:prstGeom prst="straightConnector1">
            <a:avLst/>
          </a:prstGeom>
          <a:noFill/>
          <a:ln cap="flat" cmpd="sng" w="9525">
            <a:solidFill>
              <a:srgbClr val="E82265"/>
            </a:solidFill>
            <a:prstDash val="solid"/>
            <a:round/>
            <a:headEnd len="sm" w="sm" type="none"/>
            <a:tailEnd len="sm" w="sm" type="none"/>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b="0" l="0" r="0" t="0"/>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b="0" l="0" r="0" t="0"/>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cap="flat" cmpd="sng" w="9525">
              <a:solidFill>
                <a:srgbClr val="FFFFFF"/>
              </a:solidFill>
              <a:prstDash val="solid"/>
              <a:round/>
              <a:headEnd len="sm" w="sm" type="none"/>
              <a:tailEnd len="sm" w="sm" type="none"/>
            </a:ln>
          </p:spPr>
        </p:cxnSp>
      </p:grpSp>
      <p:pic>
        <p:nvPicPr>
          <p:cNvPr id="178" name="Google Shape;178;p27"/>
          <p:cNvPicPr preferRelativeResize="0"/>
          <p:nvPr/>
        </p:nvPicPr>
        <p:blipFill rotWithShape="1">
          <a:blip r:embed="rId4">
            <a:alphaModFix amt="26000"/>
          </a:blip>
          <a:srcRect b="0" l="0" r="0" t="0"/>
          <a:stretch/>
        </p:blipFill>
        <p:spPr>
          <a:xfrm rot="-5400000">
            <a:off x="752838" y="584987"/>
            <a:ext cx="3802925" cy="5314100"/>
          </a:xfrm>
          <a:prstGeom prst="rect">
            <a:avLst/>
          </a:prstGeom>
          <a:noFill/>
          <a:ln>
            <a:noFill/>
          </a:ln>
          <a:effectLst>
            <a:outerShdw blurRad="1428750" rotWithShape="0" algn="bl">
              <a:srgbClr val="000000"/>
            </a:outerShdw>
          </a:effectLst>
        </p:spPr>
      </p:pic>
    </p:spTree>
  </p:cSld>
  <p:clrMapOvr>
    <a:masterClrMapping/>
  </p:clrMapOvr>
  <p:extLst>
    <p:ext uri="{DCECCB84-F9BA-43D5-87BE-67443E8EF086}">
      <p15:sldGuideLst>
        <p15:guide id="1" pos="389">
          <p15:clr>
            <a:srgbClr val="FA7B17"/>
          </p15:clr>
        </p15:guide>
        <p15:guide id="2" pos="5368">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 - Cover 1 1 1">
  <p:cSld name="TITLE_1_1_1">
    <p:bg>
      <p:bgPr>
        <a:blipFill>
          <a:blip r:embed="rId2">
            <a:alphaModFix/>
          </a:blip>
          <a:stretch>
            <a:fillRect/>
          </a:stretch>
        </a:blipFill>
      </p:bgPr>
    </p:bg>
    <p:spTree>
      <p:nvGrpSpPr>
        <p:cNvPr id="179"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b="11136" l="7944" r="0" t="19815"/>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 - Text 1">
  <p:cSld name="SECTION_HEADER_2_1">
    <p:spTree>
      <p:nvGrpSpPr>
        <p:cNvPr id="182"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b="0" l="99" r="66620" t="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cap="flat" cmpd="sng" w="9525">
            <a:solidFill>
              <a:srgbClr val="09534E"/>
            </a:solidFill>
            <a:prstDash val="dot"/>
            <a:round/>
            <a:headEnd len="sm" w="sm" type="none"/>
            <a:tailEnd len="sm" w="sm" type="none"/>
          </a:ln>
        </p:spPr>
      </p:cxnSp>
      <p:cxnSp>
        <p:nvCxnSpPr>
          <p:cNvPr id="185" name="Google Shape;185;p29"/>
          <p:cNvCxnSpPr/>
          <p:nvPr/>
        </p:nvCxnSpPr>
        <p:spPr>
          <a:xfrm rot="10800000">
            <a:off x="8610800" y="146550"/>
            <a:ext cx="536400" cy="0"/>
          </a:xfrm>
          <a:prstGeom prst="straightConnector1">
            <a:avLst/>
          </a:prstGeom>
          <a:noFill/>
          <a:ln cap="flat" cmpd="sng" w="9525">
            <a:solidFill>
              <a:srgbClr val="04008E"/>
            </a:solidFill>
            <a:prstDash val="dot"/>
            <a:round/>
            <a:headEnd len="sm" w="sm" type="none"/>
            <a:tailEnd len="sm" w="sm" type="none"/>
          </a:ln>
        </p:spPr>
      </p:cxnSp>
      <p:cxnSp>
        <p:nvCxnSpPr>
          <p:cNvPr id="186" name="Google Shape;186;p29"/>
          <p:cNvCxnSpPr/>
          <p:nvPr/>
        </p:nvCxnSpPr>
        <p:spPr>
          <a:xfrm>
            <a:off x="8610675" y="146550"/>
            <a:ext cx="0" cy="0"/>
          </a:xfrm>
          <a:prstGeom prst="straightConnector1">
            <a:avLst/>
          </a:prstGeom>
          <a:noFill/>
          <a:ln cap="flat" cmpd="sng" w="9525">
            <a:solidFill>
              <a:srgbClr val="04008E"/>
            </a:solidFill>
            <a:prstDash val="solid"/>
            <a:round/>
            <a:headEnd len="sm" w="sm" type="none"/>
            <a:tailEnd len="sm" w="sm" type="none"/>
          </a:ln>
        </p:spPr>
      </p:cxnSp>
      <p:cxnSp>
        <p:nvCxnSpPr>
          <p:cNvPr id="187" name="Google Shape;187;p29"/>
          <p:cNvCxnSpPr/>
          <p:nvPr/>
        </p:nvCxnSpPr>
        <p:spPr>
          <a:xfrm>
            <a:off x="8610675" y="98700"/>
            <a:ext cx="0" cy="95700"/>
          </a:xfrm>
          <a:prstGeom prst="straightConnector1">
            <a:avLst/>
          </a:prstGeom>
          <a:noFill/>
          <a:ln cap="flat" cmpd="sng" w="19050">
            <a:solidFill>
              <a:srgbClr val="09534E"/>
            </a:solidFill>
            <a:prstDash val="solid"/>
            <a:round/>
            <a:headEnd len="sm" w="sm" type="none"/>
            <a:tailEnd len="sm" w="sm" type="none"/>
          </a:ln>
        </p:spPr>
      </p:cxnSp>
      <p:cxnSp>
        <p:nvCxnSpPr>
          <p:cNvPr id="188" name="Google Shape;188;p29"/>
          <p:cNvCxnSpPr/>
          <p:nvPr/>
        </p:nvCxnSpPr>
        <p:spPr>
          <a:xfrm>
            <a:off x="526500" y="110250"/>
            <a:ext cx="0" cy="95700"/>
          </a:xfrm>
          <a:prstGeom prst="straightConnector1">
            <a:avLst/>
          </a:prstGeom>
          <a:noFill/>
          <a:ln cap="flat" cmpd="sng" w="19050">
            <a:solidFill>
              <a:srgbClr val="09534E"/>
            </a:solidFill>
            <a:prstDash val="solid"/>
            <a:round/>
            <a:headEnd len="sm" w="sm" type="none"/>
            <a:tailEnd len="sm" w="sm" type="none"/>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cap="flat" cmpd="sng" w="9525">
              <a:solidFill>
                <a:srgbClr val="09534E"/>
              </a:solidFill>
              <a:prstDash val="dot"/>
              <a:round/>
              <a:headEnd len="sm" w="sm" type="none"/>
              <a:tailEnd len="sm" w="sm" type="none"/>
            </a:ln>
          </p:spPr>
        </p:cxnSp>
        <p:cxnSp>
          <p:nvCxnSpPr>
            <p:cNvPr id="191" name="Google Shape;191;p29"/>
            <p:cNvCxnSpPr/>
            <p:nvPr/>
          </p:nvCxnSpPr>
          <p:spPr>
            <a:xfrm rot="10800000">
              <a:off x="8610800" y="4642350"/>
              <a:ext cx="536400" cy="0"/>
            </a:xfrm>
            <a:prstGeom prst="straightConnector1">
              <a:avLst/>
            </a:prstGeom>
            <a:noFill/>
            <a:ln cap="flat" cmpd="sng" w="9525">
              <a:solidFill>
                <a:srgbClr val="09534E"/>
              </a:solidFill>
              <a:prstDash val="dot"/>
              <a:round/>
              <a:headEnd len="sm" w="sm" type="none"/>
              <a:tailEnd len="sm" w="sm" type="none"/>
            </a:ln>
          </p:spPr>
        </p:cxnSp>
        <p:cxnSp>
          <p:nvCxnSpPr>
            <p:cNvPr id="192" name="Google Shape;192;p29"/>
            <p:cNvCxnSpPr/>
            <p:nvPr/>
          </p:nvCxnSpPr>
          <p:spPr>
            <a:xfrm>
              <a:off x="8610675" y="4642350"/>
              <a:ext cx="0" cy="0"/>
            </a:xfrm>
            <a:prstGeom prst="straightConnector1">
              <a:avLst/>
            </a:prstGeom>
            <a:noFill/>
            <a:ln cap="flat" cmpd="sng" w="9525">
              <a:solidFill>
                <a:srgbClr val="09534E"/>
              </a:solidFill>
              <a:prstDash val="solid"/>
              <a:round/>
              <a:headEnd len="sm" w="sm" type="none"/>
              <a:tailEnd len="sm" w="sm" type="none"/>
            </a:ln>
          </p:spPr>
        </p:cxnSp>
        <p:cxnSp>
          <p:nvCxnSpPr>
            <p:cNvPr id="193" name="Google Shape;193;p29"/>
            <p:cNvCxnSpPr/>
            <p:nvPr/>
          </p:nvCxnSpPr>
          <p:spPr>
            <a:xfrm>
              <a:off x="8610675" y="4594500"/>
              <a:ext cx="0" cy="95700"/>
            </a:xfrm>
            <a:prstGeom prst="straightConnector1">
              <a:avLst/>
            </a:prstGeom>
            <a:noFill/>
            <a:ln cap="flat" cmpd="sng" w="19050">
              <a:solidFill>
                <a:srgbClr val="09534E"/>
              </a:solidFill>
              <a:prstDash val="solid"/>
              <a:round/>
              <a:headEnd len="sm" w="sm" type="none"/>
              <a:tailEnd len="sm" w="sm" type="none"/>
            </a:ln>
          </p:spPr>
        </p:cxnSp>
        <p:cxnSp>
          <p:nvCxnSpPr>
            <p:cNvPr id="194" name="Google Shape;194;p29"/>
            <p:cNvCxnSpPr/>
            <p:nvPr/>
          </p:nvCxnSpPr>
          <p:spPr>
            <a:xfrm>
              <a:off x="526500" y="4606050"/>
              <a:ext cx="0" cy="95700"/>
            </a:xfrm>
            <a:prstGeom prst="straightConnector1">
              <a:avLst/>
            </a:prstGeom>
            <a:noFill/>
            <a:ln cap="flat" cmpd="sng" w="19050">
              <a:solidFill>
                <a:srgbClr val="09534E"/>
              </a:solidFill>
              <a:prstDash val="solid"/>
              <a:round/>
              <a:headEnd len="sm" w="sm" type="none"/>
              <a:tailEnd len="sm" w="sm" type="none"/>
            </a:ln>
          </p:spPr>
        </p:cxnSp>
      </p:grpSp>
      <p:sp>
        <p:nvSpPr>
          <p:cNvPr id="195" name="Google Shape;195;p29"/>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rgbClr val="09534E"/>
                </a:solidFill>
                <a:latin typeface="Arial"/>
                <a:ea typeface="Arial"/>
                <a:cs typeface="Arial"/>
                <a:sym typeface="Arial"/>
              </a:rPr>
              <a:t>‹#›</a:t>
            </a:fld>
            <a:endParaRPr b="1" i="0" sz="800" u="none" cap="none" strike="noStrik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rgbClr val="09534E"/>
                </a:solidFill>
                <a:latin typeface="Montserrat"/>
                <a:ea typeface="Montserrat"/>
                <a:cs typeface="Montserrat"/>
                <a:sym typeface="Montserrat"/>
              </a:rPr>
              <a:t>Scenario Modeling </a:t>
            </a:r>
            <a:r>
              <a:rPr b="0" i="0" lang="en" sz="700" u="none" cap="none" strike="noStrike">
                <a:solidFill>
                  <a:srgbClr val="09534E"/>
                </a:solidFill>
                <a:latin typeface="Montserrat"/>
                <a:ea typeface="Montserrat"/>
                <a:cs typeface="Montserrat"/>
                <a:sym typeface="Montserrat"/>
              </a:rPr>
              <a:t>report</a:t>
            </a:r>
            <a:endParaRPr b="0" i="0" sz="700" u="none" cap="none" strike="noStrik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anchorCtr="0" anchor="ctr" bIns="91425" lIns="91425" spcFirstLastPara="1" rIns="91425" wrap="square" tIns="91425">
            <a:noAutofit/>
          </a:bodyPr>
          <a:lstStyle/>
          <a:p>
            <a:pPr indent="0" lvl="0" marL="0" marR="0" rtl="0" algn="r">
              <a:lnSpc>
                <a:spcPct val="90000"/>
              </a:lnSpc>
              <a:spcBef>
                <a:spcPts val="0"/>
              </a:spcBef>
              <a:spcAft>
                <a:spcPts val="0"/>
              </a:spcAft>
              <a:buClr>
                <a:srgbClr val="000000"/>
              </a:buClr>
              <a:buSzPts val="700"/>
              <a:buFont typeface="Arial"/>
              <a:buNone/>
            </a:pPr>
            <a:r>
              <a:rPr b="0" i="0" lang="en" sz="700" u="none" cap="none" strike="noStrike">
                <a:solidFill>
                  <a:srgbClr val="09534E"/>
                </a:solidFill>
                <a:latin typeface="Montserrat"/>
                <a:ea typeface="Montserrat"/>
                <a:cs typeface="Montserrat"/>
                <a:sym typeface="Montserrat"/>
              </a:rPr>
              <a:t>Livable Cities in </a:t>
            </a:r>
            <a:r>
              <a:rPr b="1" i="0" lang="en" sz="700" u="none" cap="none" strike="noStrike">
                <a:solidFill>
                  <a:srgbClr val="09534E"/>
                </a:solidFill>
                <a:latin typeface="Montserrat"/>
                <a:ea typeface="Montserrat"/>
                <a:cs typeface="Montserrat"/>
                <a:sym typeface="Montserrat"/>
              </a:rPr>
              <a:t>Sri Lanka </a:t>
            </a:r>
            <a:endParaRPr b="1" i="0" sz="700" u="none" cap="none" strike="noStrike">
              <a:solidFill>
                <a:srgbClr val="09534E"/>
              </a:solidFill>
              <a:latin typeface="Montserrat"/>
              <a:ea typeface="Montserrat"/>
              <a:cs typeface="Montserrat"/>
              <a:sym typeface="Montserra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 - Text">
  <p:cSld name="SECTION_HEADER_1">
    <p:spTree>
      <p:nvGrpSpPr>
        <p:cNvPr id="198"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b="0" l="99" r="98" t="0"/>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cap="flat" cmpd="sng" w="9525">
            <a:solidFill>
              <a:srgbClr val="FDBD29"/>
            </a:solidFill>
            <a:prstDash val="dot"/>
            <a:round/>
            <a:headEnd len="sm" w="sm" type="none"/>
            <a:tailEnd len="sm" w="sm" type="none"/>
          </a:ln>
        </p:spPr>
      </p:cxnSp>
      <p:cxnSp>
        <p:nvCxnSpPr>
          <p:cNvPr id="201" name="Google Shape;201;p30"/>
          <p:cNvCxnSpPr/>
          <p:nvPr/>
        </p:nvCxnSpPr>
        <p:spPr>
          <a:xfrm rot="10800000">
            <a:off x="8610800" y="146550"/>
            <a:ext cx="536400" cy="0"/>
          </a:xfrm>
          <a:prstGeom prst="straightConnector1">
            <a:avLst/>
          </a:prstGeom>
          <a:noFill/>
          <a:ln cap="flat" cmpd="sng" w="9525">
            <a:solidFill>
              <a:srgbClr val="FDBD29"/>
            </a:solidFill>
            <a:prstDash val="dot"/>
            <a:round/>
            <a:headEnd len="sm" w="sm" type="none"/>
            <a:tailEnd len="sm" w="sm" type="none"/>
          </a:ln>
        </p:spPr>
      </p:cxnSp>
      <p:cxnSp>
        <p:nvCxnSpPr>
          <p:cNvPr id="202" name="Google Shape;202;p30"/>
          <p:cNvCxnSpPr/>
          <p:nvPr/>
        </p:nvCxnSpPr>
        <p:spPr>
          <a:xfrm>
            <a:off x="8610675" y="146550"/>
            <a:ext cx="0" cy="0"/>
          </a:xfrm>
          <a:prstGeom prst="straightConnector1">
            <a:avLst/>
          </a:prstGeom>
          <a:noFill/>
          <a:ln cap="flat" cmpd="sng" w="9525">
            <a:solidFill>
              <a:srgbClr val="04008E"/>
            </a:solidFill>
            <a:prstDash val="solid"/>
            <a:round/>
            <a:headEnd len="sm" w="sm" type="none"/>
            <a:tailEnd len="sm" w="sm" type="none"/>
          </a:ln>
        </p:spPr>
      </p:cxnSp>
      <p:cxnSp>
        <p:nvCxnSpPr>
          <p:cNvPr id="203" name="Google Shape;203;p30"/>
          <p:cNvCxnSpPr/>
          <p:nvPr/>
        </p:nvCxnSpPr>
        <p:spPr>
          <a:xfrm>
            <a:off x="8610675" y="98700"/>
            <a:ext cx="0" cy="95700"/>
          </a:xfrm>
          <a:prstGeom prst="straightConnector1">
            <a:avLst/>
          </a:prstGeom>
          <a:noFill/>
          <a:ln cap="flat" cmpd="sng" w="19050">
            <a:solidFill>
              <a:srgbClr val="FDBD29"/>
            </a:solidFill>
            <a:prstDash val="solid"/>
            <a:round/>
            <a:headEnd len="sm" w="sm" type="none"/>
            <a:tailEnd len="sm" w="sm" type="none"/>
          </a:ln>
        </p:spPr>
      </p:cxnSp>
      <p:cxnSp>
        <p:nvCxnSpPr>
          <p:cNvPr id="204" name="Google Shape;204;p30"/>
          <p:cNvCxnSpPr/>
          <p:nvPr/>
        </p:nvCxnSpPr>
        <p:spPr>
          <a:xfrm>
            <a:off x="526500" y="110250"/>
            <a:ext cx="0" cy="95700"/>
          </a:xfrm>
          <a:prstGeom prst="straightConnector1">
            <a:avLst/>
          </a:prstGeom>
          <a:noFill/>
          <a:ln cap="flat" cmpd="sng" w="19050">
            <a:solidFill>
              <a:srgbClr val="FDBD29"/>
            </a:solidFill>
            <a:prstDash val="solid"/>
            <a:round/>
            <a:headEnd len="sm" w="sm" type="none"/>
            <a:tailEnd len="sm" w="sm" type="none"/>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cap="flat" cmpd="sng" w="9525">
              <a:solidFill>
                <a:srgbClr val="FDBD29"/>
              </a:solidFill>
              <a:prstDash val="dot"/>
              <a:round/>
              <a:headEnd len="sm" w="sm" type="none"/>
              <a:tailEnd len="sm" w="sm" type="none"/>
            </a:ln>
          </p:spPr>
        </p:cxnSp>
        <p:cxnSp>
          <p:nvCxnSpPr>
            <p:cNvPr id="207" name="Google Shape;207;p30"/>
            <p:cNvCxnSpPr/>
            <p:nvPr/>
          </p:nvCxnSpPr>
          <p:spPr>
            <a:xfrm rot="10800000">
              <a:off x="8610800" y="4642350"/>
              <a:ext cx="536400" cy="0"/>
            </a:xfrm>
            <a:prstGeom prst="straightConnector1">
              <a:avLst/>
            </a:prstGeom>
            <a:noFill/>
            <a:ln cap="flat" cmpd="sng" w="9525">
              <a:solidFill>
                <a:srgbClr val="FDBD29"/>
              </a:solidFill>
              <a:prstDash val="dot"/>
              <a:round/>
              <a:headEnd len="sm" w="sm" type="none"/>
              <a:tailEnd len="sm" w="sm" type="none"/>
            </a:ln>
          </p:spPr>
        </p:cxnSp>
        <p:cxnSp>
          <p:nvCxnSpPr>
            <p:cNvPr id="208" name="Google Shape;208;p30"/>
            <p:cNvCxnSpPr/>
            <p:nvPr/>
          </p:nvCxnSpPr>
          <p:spPr>
            <a:xfrm>
              <a:off x="8610675" y="4642350"/>
              <a:ext cx="0" cy="0"/>
            </a:xfrm>
            <a:prstGeom prst="straightConnector1">
              <a:avLst/>
            </a:prstGeom>
            <a:noFill/>
            <a:ln cap="flat" cmpd="sng" w="9525">
              <a:solidFill>
                <a:srgbClr val="FDBD29"/>
              </a:solidFill>
              <a:prstDash val="solid"/>
              <a:round/>
              <a:headEnd len="sm" w="sm" type="none"/>
              <a:tailEnd len="sm" w="sm" type="none"/>
            </a:ln>
          </p:spPr>
        </p:cxnSp>
        <p:cxnSp>
          <p:nvCxnSpPr>
            <p:cNvPr id="209" name="Google Shape;209;p30"/>
            <p:cNvCxnSpPr/>
            <p:nvPr/>
          </p:nvCxnSpPr>
          <p:spPr>
            <a:xfrm>
              <a:off x="8610675" y="4594500"/>
              <a:ext cx="0" cy="95700"/>
            </a:xfrm>
            <a:prstGeom prst="straightConnector1">
              <a:avLst/>
            </a:prstGeom>
            <a:noFill/>
            <a:ln cap="flat" cmpd="sng" w="19050">
              <a:solidFill>
                <a:srgbClr val="FDBD29"/>
              </a:solidFill>
              <a:prstDash val="solid"/>
              <a:round/>
              <a:headEnd len="sm" w="sm" type="none"/>
              <a:tailEnd len="sm" w="sm" type="none"/>
            </a:ln>
          </p:spPr>
        </p:cxnSp>
        <p:cxnSp>
          <p:nvCxnSpPr>
            <p:cNvPr id="210" name="Google Shape;210;p30"/>
            <p:cNvCxnSpPr/>
            <p:nvPr/>
          </p:nvCxnSpPr>
          <p:spPr>
            <a:xfrm>
              <a:off x="526500" y="4606050"/>
              <a:ext cx="0" cy="95700"/>
            </a:xfrm>
            <a:prstGeom prst="straightConnector1">
              <a:avLst/>
            </a:prstGeom>
            <a:noFill/>
            <a:ln cap="flat" cmpd="sng" w="19050">
              <a:solidFill>
                <a:srgbClr val="FDBD29"/>
              </a:solidFill>
              <a:prstDash val="solid"/>
              <a:round/>
              <a:headEnd len="sm" w="sm" type="none"/>
              <a:tailEnd len="sm" w="sm" type="none"/>
            </a:ln>
          </p:spPr>
        </p:cxnSp>
      </p:grpSp>
      <p:sp>
        <p:nvSpPr>
          <p:cNvPr id="211" name="Google Shape;211;p30"/>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rgbClr val="FDBD29"/>
                </a:solidFill>
                <a:latin typeface="Arial"/>
                <a:ea typeface="Arial"/>
                <a:cs typeface="Arial"/>
                <a:sym typeface="Arial"/>
              </a:rPr>
              <a:t>‹#›</a:t>
            </a:fld>
            <a:endParaRPr b="1" i="0" sz="800" u="none" cap="none" strike="noStrik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rgbClr val="FDBD29"/>
                </a:solidFill>
                <a:latin typeface="Montserrat"/>
                <a:ea typeface="Montserrat"/>
                <a:cs typeface="Montserrat"/>
                <a:sym typeface="Montserrat"/>
              </a:rPr>
              <a:t>Scenario Modeling </a:t>
            </a:r>
            <a:r>
              <a:rPr b="0" i="0" lang="en" sz="700" u="none" cap="none" strike="noStrike">
                <a:solidFill>
                  <a:srgbClr val="FDBD29"/>
                </a:solidFill>
                <a:latin typeface="Montserrat"/>
                <a:ea typeface="Montserrat"/>
                <a:cs typeface="Montserrat"/>
                <a:sym typeface="Montserrat"/>
              </a:rPr>
              <a:t>report</a:t>
            </a:r>
            <a:endParaRPr b="0" i="0" sz="700" u="none" cap="none" strike="noStrik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anchorCtr="0" anchor="ctr" bIns="91425" lIns="91425" spcFirstLastPara="1" rIns="91425" wrap="square" tIns="91425">
            <a:noAutofit/>
          </a:bodyPr>
          <a:lstStyle/>
          <a:p>
            <a:pPr indent="0" lvl="0" marL="0" marR="0" rtl="0" algn="r">
              <a:lnSpc>
                <a:spcPct val="90000"/>
              </a:lnSpc>
              <a:spcBef>
                <a:spcPts val="0"/>
              </a:spcBef>
              <a:spcAft>
                <a:spcPts val="0"/>
              </a:spcAft>
              <a:buClr>
                <a:srgbClr val="000000"/>
              </a:buClr>
              <a:buSzPts val="700"/>
              <a:buFont typeface="Arial"/>
              <a:buNone/>
            </a:pPr>
            <a:r>
              <a:rPr b="0" i="0" lang="en" sz="700" u="none" cap="none" strike="noStrike">
                <a:solidFill>
                  <a:srgbClr val="FDBD29"/>
                </a:solidFill>
                <a:latin typeface="Montserrat"/>
                <a:ea typeface="Montserrat"/>
                <a:cs typeface="Montserrat"/>
                <a:sym typeface="Montserrat"/>
              </a:rPr>
              <a:t>Livable Cities in </a:t>
            </a:r>
            <a:r>
              <a:rPr b="1" i="0" lang="en" sz="700" u="none" cap="none" strike="noStrike">
                <a:solidFill>
                  <a:srgbClr val="FDBD29"/>
                </a:solidFill>
                <a:latin typeface="Montserrat"/>
                <a:ea typeface="Montserrat"/>
                <a:cs typeface="Montserrat"/>
                <a:sym typeface="Montserrat"/>
              </a:rPr>
              <a:t>Sri Lanka </a:t>
            </a:r>
            <a:endParaRPr b="1" i="0" sz="700" u="none" cap="none" strike="noStrik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p15:guide id="1" pos="389">
          <p15:clr>
            <a:srgbClr val="FA7B17"/>
          </p15:clr>
        </p15:guide>
        <p15:guide id="2" pos="5368">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1">
  <p:cSld name="TITLE_AND_BODY_1_1">
    <p:spTree>
      <p:nvGrpSpPr>
        <p:cNvPr id="214"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b="12010" l="910" r="0" t="56735"/>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1" i="0" lang="en" sz="700" u="none" cap="none" strike="noStrike">
                <a:solidFill>
                  <a:srgbClr val="595959"/>
                </a:solidFill>
                <a:latin typeface="Arial"/>
                <a:ea typeface="Arial"/>
                <a:cs typeface="Arial"/>
                <a:sym typeface="Arial"/>
              </a:rPr>
              <a:t>‹#›</a:t>
            </a:fld>
            <a:endParaRPr b="1" i="0" sz="700" u="none" cap="none" strike="noStrik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600"/>
              <a:buFont typeface="Arial"/>
              <a:buNone/>
            </a:pPr>
            <a:r>
              <a:rPr b="1" i="0" lang="en" sz="600" u="none" cap="none" strike="noStrike">
                <a:solidFill>
                  <a:srgbClr val="009ED9"/>
                </a:solidFill>
                <a:latin typeface="Arial"/>
                <a:ea typeface="Arial"/>
                <a:cs typeface="Arial"/>
                <a:sym typeface="Arial"/>
              </a:rPr>
              <a:t>Housing, Climate Change and Development in </a:t>
            </a:r>
            <a:r>
              <a:rPr b="1" i="0" lang="en" sz="600" u="none" cap="none" strike="noStrike">
                <a:solidFill>
                  <a:srgbClr val="002244"/>
                </a:solidFill>
                <a:latin typeface="Arial"/>
                <a:ea typeface="Arial"/>
                <a:cs typeface="Arial"/>
                <a:sym typeface="Arial"/>
              </a:rPr>
              <a:t>Maldives</a:t>
            </a:r>
            <a:endParaRPr b="0" i="0" sz="1000" u="none" cap="none" strike="noStrik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cap="flat" cmpd="sng" w="9525">
            <a:solidFill>
              <a:srgbClr val="009ED9"/>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 - Blank">
  <p:cSld name="ONE_COLUMN_TEXT_1">
    <p:spTree>
      <p:nvGrpSpPr>
        <p:cNvPr id="19"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3500"/>
              <a:buFont typeface="Arial"/>
              <a:buNone/>
            </a:pPr>
            <a:r>
              <a:rPr b="1" i="0" lang="en" sz="3500" u="none" cap="none" strike="noStrike">
                <a:solidFill>
                  <a:schemeClr val="dk1"/>
                </a:solidFill>
                <a:latin typeface="Montserrat"/>
                <a:ea typeface="Montserrat"/>
                <a:cs typeface="Montserrat"/>
                <a:sym typeface="Montserrat"/>
              </a:rPr>
              <a:t>Content</a:t>
            </a:r>
            <a:endParaRPr b="1" i="0" sz="3500" u="none" cap="none" strike="noStrik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b="0" l="0" r="0" t="0"/>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cap="flat" cmpd="sng" w="76200">
            <a:solidFill>
              <a:srgbClr val="E82265"/>
            </a:solidFill>
            <a:prstDash val="solid"/>
            <a:round/>
            <a:headEnd len="sm" w="sm" type="none"/>
            <a:tailEnd len="sm" w="sm" type="none"/>
          </a:ln>
        </p:spPr>
      </p:cxnSp>
    </p:spTree>
  </p:cSld>
  <p:clrMapOvr>
    <a:masterClrMapping/>
  </p:clrMapOvr>
  <p:extLst>
    <p:ext uri="{DCECCB84-F9BA-43D5-87BE-67443E8EF086}">
      <p15:sldGuideLst>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 - Cover 1 1">
  <p:cSld name="TITLE_1_1">
    <p:spTree>
      <p:nvGrpSpPr>
        <p:cNvPr id="23"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cap="flat" cmpd="sng" w="9525">
            <a:solidFill>
              <a:schemeClr val="lt1"/>
            </a:solidFill>
            <a:prstDash val="solid"/>
            <a:round/>
            <a:headEnd len="sm" w="sm" type="none"/>
            <a:tailEnd len="sm" w="sm" type="none"/>
          </a:ln>
        </p:spPr>
      </p:cxnSp>
      <p:cxnSp>
        <p:nvCxnSpPr>
          <p:cNvPr id="27" name="Google Shape;27;p24"/>
          <p:cNvCxnSpPr/>
          <p:nvPr/>
        </p:nvCxnSpPr>
        <p:spPr>
          <a:xfrm>
            <a:off x="4648200" y="3789000"/>
            <a:ext cx="0" cy="361200"/>
          </a:xfrm>
          <a:prstGeom prst="straightConnector1">
            <a:avLst/>
          </a:prstGeom>
          <a:noFill/>
          <a:ln cap="flat" cmpd="sng" w="9525">
            <a:solidFill>
              <a:schemeClr val="lt1"/>
            </a:solidFill>
            <a:prstDash val="solid"/>
            <a:round/>
            <a:headEnd len="sm" w="sm" type="none"/>
            <a:tailEnd len="sm" w="sm" type="none"/>
          </a:ln>
        </p:spPr>
      </p:cxnSp>
      <p:cxnSp>
        <p:nvCxnSpPr>
          <p:cNvPr id="28" name="Google Shape;28;p24"/>
          <p:cNvCxnSpPr/>
          <p:nvPr/>
        </p:nvCxnSpPr>
        <p:spPr>
          <a:xfrm>
            <a:off x="3372450" y="3789000"/>
            <a:ext cx="2555700" cy="0"/>
          </a:xfrm>
          <a:prstGeom prst="straightConnector1">
            <a:avLst/>
          </a:prstGeom>
          <a:noFill/>
          <a:ln cap="flat" cmpd="sng" w="38100">
            <a:solidFill>
              <a:srgbClr val="E82265"/>
            </a:solidFill>
            <a:prstDash val="solid"/>
            <a:round/>
            <a:headEnd len="sm" w="sm" type="none"/>
            <a:tailEnd len="sm" w="sm" type="none"/>
          </a:ln>
        </p:spPr>
      </p:cxnSp>
      <p:pic>
        <p:nvPicPr>
          <p:cNvPr id="29" name="Google Shape;29;p24"/>
          <p:cNvPicPr preferRelativeResize="0"/>
          <p:nvPr/>
        </p:nvPicPr>
        <p:blipFill rotWithShape="1">
          <a:blip r:embed="rId2">
            <a:alphaModFix amt="23000"/>
          </a:blip>
          <a:srcRect b="0" l="0" r="0" t="0"/>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b="0" l="0" r="0" t="0"/>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p:cSld name="ONE_COLUMN_TEXT">
    <p:spTree>
      <p:nvGrpSpPr>
        <p:cNvPr id="3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34" name="Google Shape;34;p25"/>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35" name="Google Shape;35;p25"/>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36" name="Google Shape;36;p25"/>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37" name="Google Shape;37;p25"/>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cxnSp>
          <p:nvCxnSpPr>
            <p:cNvPr id="40" name="Google Shape;40;p25"/>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41" name="Google Shape;41;p25"/>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42" name="Google Shape;42;p25"/>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43" name="Google Shape;43;p25"/>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grpSp>
      <p:sp>
        <p:nvSpPr>
          <p:cNvPr id="44" name="Google Shape;44;p25"/>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anchorCtr="0" anchor="ctr" bIns="91425" lIns="91425" spcFirstLastPara="1" rIns="91425" wrap="square" tIns="91425">
            <a:noAutofit/>
          </a:bodyPr>
          <a:lstStyle/>
          <a:p>
            <a:pPr indent="0" lvl="0" marL="0" marR="0" rtl="0" algn="r">
              <a:lnSpc>
                <a:spcPct val="90000"/>
              </a:lnSpc>
              <a:spcBef>
                <a:spcPts val="0"/>
              </a:spcBef>
              <a:spcAft>
                <a:spcPts val="0"/>
              </a:spcAft>
              <a:buClr>
                <a:srgbClr val="000000"/>
              </a:buClr>
              <a:buSzPts val="700"/>
              <a:buFont typeface="Arial"/>
              <a:buNone/>
            </a:pPr>
            <a:r>
              <a:rPr b="0" i="0" lang="en" sz="700" u="none" cap="none" strike="noStrike">
                <a:solidFill>
                  <a:schemeClr val="dk1"/>
                </a:solidFill>
                <a:latin typeface="Montserrat"/>
                <a:ea typeface="Montserrat"/>
                <a:cs typeface="Montserrat"/>
                <a:sym typeface="Montserrat"/>
              </a:rPr>
              <a:t>Lorem Ipsum </a:t>
            </a:r>
            <a:r>
              <a:rPr b="1" i="0" lang="en" sz="700" u="none" cap="none" strike="noStrike">
                <a:solidFill>
                  <a:schemeClr val="dk1"/>
                </a:solidFill>
                <a:latin typeface="Montserrat"/>
                <a:ea typeface="Montserrat"/>
                <a:cs typeface="Montserrat"/>
                <a:sym typeface="Montserrat"/>
              </a:rPr>
              <a:t>Dolor sit amet </a:t>
            </a:r>
            <a:endParaRPr b="1" i="0" sz="700" u="none" cap="none" strike="noStrik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2">
  <p:cSld name="ONE_COLUMN_TEXT_3">
    <p:spTree>
      <p:nvGrpSpPr>
        <p:cNvPr id="47"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50" name="Google Shape;50;g31a6cb92aab_0_16"/>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51" name="Google Shape;51;g31a6cb92aab_0_16"/>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52" name="Google Shape;52;g31a6cb92aab_0_16"/>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53" name="Google Shape;53;g31a6cb92aab_0_16"/>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cxnSp>
          <p:nvCxnSpPr>
            <p:cNvPr id="56" name="Google Shape;56;g31a6cb92aab_0_16"/>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57" name="Google Shape;57;g31a6cb92aab_0_16"/>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58" name="Google Shape;58;g31a6cb92aab_0_16"/>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59" name="Google Shape;59;g31a6cb92aab_0_16"/>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grpSp>
      <p:sp>
        <p:nvSpPr>
          <p:cNvPr id="60" name="Google Shape;60;g31a6cb92aab_0_16"/>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anchorCtr="0" anchor="ctr" bIns="91425" lIns="91425" spcFirstLastPara="1" rIns="91425" wrap="square" tIns="91425">
            <a:noAutofit/>
          </a:bodyPr>
          <a:lstStyle/>
          <a:p>
            <a:pPr indent="0" lvl="0" marL="0" marR="0" rtl="0" algn="r">
              <a:lnSpc>
                <a:spcPct val="90000"/>
              </a:lnSpc>
              <a:spcBef>
                <a:spcPts val="0"/>
              </a:spcBef>
              <a:spcAft>
                <a:spcPts val="0"/>
              </a:spcAft>
              <a:buClr>
                <a:srgbClr val="000000"/>
              </a:buClr>
              <a:buSzPts val="700"/>
              <a:buFont typeface="Arial"/>
              <a:buNone/>
            </a:pPr>
            <a:r>
              <a:rPr b="0" i="0" lang="en" sz="700" u="none" cap="none" strike="noStrike">
                <a:solidFill>
                  <a:schemeClr val="dk1"/>
                </a:solidFill>
                <a:latin typeface="Montserrat"/>
                <a:ea typeface="Montserrat"/>
                <a:cs typeface="Montserrat"/>
                <a:sym typeface="Montserrat"/>
              </a:rPr>
              <a:t>Lorem Ipsum </a:t>
            </a:r>
            <a:r>
              <a:rPr b="1" i="0" lang="en" sz="700" u="none" cap="none" strike="noStrike">
                <a:solidFill>
                  <a:schemeClr val="dk1"/>
                </a:solidFill>
                <a:latin typeface="Montserrat"/>
                <a:ea typeface="Montserrat"/>
                <a:cs typeface="Montserrat"/>
                <a:sym typeface="Montserrat"/>
              </a:rPr>
              <a:t>Dolor sit amet </a:t>
            </a:r>
            <a:endParaRPr b="1" i="0" sz="700" u="none" cap="none" strike="noStrike">
              <a:solidFill>
                <a:schemeClr val="dk1"/>
              </a:solidFill>
              <a:latin typeface="Montserrat"/>
              <a:ea typeface="Montserrat"/>
              <a:cs typeface="Montserrat"/>
              <a:sym typeface="Montserrat"/>
            </a:endParaRPr>
          </a:p>
        </p:txBody>
      </p:sp>
      <p:sp>
        <p:nvSpPr>
          <p:cNvPr id="63" name="Google Shape;63;g31a6cb92aab_0_16"/>
          <p:cNvSpPr txBox="1"/>
          <p:nvPr/>
        </p:nvSpPr>
        <p:spPr>
          <a:xfrm>
            <a:off x="598850" y="1396526"/>
            <a:ext cx="3220500" cy="237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600"/>
              </a:spcBef>
              <a:spcAft>
                <a:spcPts val="0"/>
              </a:spcAft>
              <a:buClr>
                <a:srgbClr val="000000"/>
              </a:buClr>
              <a:buSzPts val="800"/>
              <a:buFont typeface="Arial"/>
              <a:buNone/>
            </a:pPr>
            <a:r>
              <a:rPr b="0" i="0" lang="en" sz="800" u="none" cap="none" strike="noStrike">
                <a:solidFill>
                  <a:schemeClr val="dk1"/>
                </a:solidFill>
                <a:latin typeface="Montserrat SemiBold"/>
                <a:ea typeface="Montserrat SemiBold"/>
                <a:cs typeface="Montserrat SemiBold"/>
                <a:sym typeface="Montserrat SemiBold"/>
              </a:rPr>
              <a:t>In the Best Case scenario, the population living near hospitals will increase by 165%, while the population living near schools will increase by 43% compared to the baseline.</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900"/>
              </a:spcBef>
              <a:spcAft>
                <a:spcPts val="0"/>
              </a:spcAft>
              <a:buClr>
                <a:srgbClr val="000000"/>
              </a:buClr>
              <a:buSzPts val="800"/>
              <a:buFont typeface="Arial"/>
              <a:buNone/>
            </a:pPr>
            <a:r>
              <a:rPr b="0" i="0" lang="en" sz="800" u="none" cap="none" strike="noStrike">
                <a:solidFill>
                  <a:schemeClr val="dk1"/>
                </a:solidFill>
                <a:latin typeface="Montserrat"/>
                <a:ea typeface="Montserrat"/>
                <a:cs typeface="Montserrat"/>
                <a:sym typeface="Montserrat"/>
              </a:rPr>
              <a:t>These indicators account for the percentage of the population living at a recommended distance from health centers and schools. In 2020, 8% of the population had adequate access to health centers, while 27% lived near schools (75% in Colombo). Accessibility to these services will have the lowest improvements in the Do-Nothing scenario. Schools will remain unchanged, while access to healthcare will almost double. In the Planned scenario, access will improve compared to the Do-Nothing scenario. Accessibility to schools and healthcare will be highest in the Best Case scenario. Easy access to amenities provide social and environmental benefits that contribute to cities’s development and resilience. </a:t>
            </a:r>
            <a:endParaRPr b="0" i="0" sz="800" u="none" cap="none" strike="noStrike">
              <a:solidFill>
                <a:schemeClr val="dk1"/>
              </a:solidFill>
              <a:latin typeface="Montserrat"/>
              <a:ea typeface="Montserrat"/>
              <a:cs typeface="Montserrat"/>
              <a:sym typeface="Montserrat"/>
            </a:endParaRPr>
          </a:p>
        </p:txBody>
      </p:sp>
      <p:sp>
        <p:nvSpPr>
          <p:cNvPr id="64" name="Google Shape;64;g31a6cb92aab_0_16"/>
          <p:cNvSpPr txBox="1"/>
          <p:nvPr/>
        </p:nvSpPr>
        <p:spPr>
          <a:xfrm>
            <a:off x="619182" y="3669992"/>
            <a:ext cx="3220500" cy="1050600"/>
          </a:xfrm>
          <a:prstGeom prst="rect">
            <a:avLst/>
          </a:prstGeom>
          <a:noFill/>
          <a:ln cap="flat" cmpd="sng" w="9525">
            <a:solidFill>
              <a:srgbClr val="E82265"/>
            </a:solidFill>
            <a:prstDash val="solid"/>
            <a:round/>
            <a:headEnd len="sm" w="sm" type="none"/>
            <a:tailEnd len="sm" w="sm" type="none"/>
          </a:ln>
        </p:spPr>
        <p:txBody>
          <a:bodyPr anchorCtr="0" anchor="t" bIns="68575" lIns="68575" spcFirstLastPara="1" rIns="68575" wrap="square" tIns="68575">
            <a:spAutoFit/>
          </a:bodyPr>
          <a:lstStyle/>
          <a:p>
            <a:pPr indent="0" lvl="0" marL="0" marR="0" rtl="0" algn="l">
              <a:lnSpc>
                <a:spcPct val="115000"/>
              </a:lnSpc>
              <a:spcBef>
                <a:spcPts val="900"/>
              </a:spcBef>
              <a:spcAft>
                <a:spcPts val="0"/>
              </a:spcAft>
              <a:buClr>
                <a:srgbClr val="000000"/>
              </a:buClr>
              <a:buSzPts val="800"/>
              <a:buFont typeface="Arial"/>
              <a:buNone/>
            </a:pPr>
            <a:r>
              <a:rPr b="0" i="0" lang="en" sz="750" u="none" cap="none" strike="noStrike">
                <a:solidFill>
                  <a:schemeClr val="dk1"/>
                </a:solidFill>
                <a:latin typeface="Montserrat SemiBold"/>
                <a:ea typeface="Montserrat SemiBold"/>
                <a:cs typeface="Montserrat SemiBold"/>
                <a:sym typeface="Montserrat SemiBold"/>
              </a:rPr>
              <a:t>Method:</a:t>
            </a:r>
            <a:r>
              <a:rPr b="0" i="0" lang="en" sz="750" u="none" cap="none" strike="noStrike">
                <a:solidFill>
                  <a:schemeClr val="dk1"/>
                </a:solidFill>
                <a:latin typeface="Montserrat"/>
                <a:ea typeface="Montserrat"/>
                <a:cs typeface="Montserrat"/>
                <a:sym typeface="Montserrat"/>
              </a:rPr>
              <a:t> Proximity to urban facilities is measured in percentage in reference to inhabitants (%) and location of amenities. The proximity (</a:t>
            </a:r>
            <a:r>
              <a:rPr b="0" i="0" lang="en" sz="750" u="none" cap="none" strike="noStrike">
                <a:solidFill>
                  <a:schemeClr val="dk1"/>
                </a:solidFill>
                <a:latin typeface="Montserrat SemiBold"/>
                <a:ea typeface="Montserrat SemiBold"/>
                <a:cs typeface="Montserrat SemiBold"/>
                <a:sym typeface="Montserrat SemiBold"/>
              </a:rPr>
              <a:t>amen_proxi)</a:t>
            </a:r>
            <a:r>
              <a:rPr b="0" i="0" lang="en" sz="750" u="none" cap="none" strike="noStrike">
                <a:solidFill>
                  <a:schemeClr val="dk1"/>
                </a:solidFill>
                <a:latin typeface="Montserrat"/>
                <a:ea typeface="Montserrat"/>
                <a:cs typeface="Montserrat"/>
                <a:sym typeface="Montserrat"/>
              </a:rPr>
              <a:t> is calculated through the spatial analysis for each public facility category</a:t>
            </a:r>
            <a:r>
              <a:rPr b="0" i="0" lang="en" sz="750" u="none" cap="none" strike="noStrike">
                <a:solidFill>
                  <a:schemeClr val="dk1"/>
                </a:solidFill>
                <a:latin typeface="Montserrat SemiBold"/>
                <a:ea typeface="Montserrat SemiBold"/>
                <a:cs typeface="Montserrat SemiBold"/>
                <a:sym typeface="Montserrat SemiBold"/>
              </a:rPr>
              <a:t> (fclassi)</a:t>
            </a:r>
            <a:r>
              <a:rPr b="0" i="0" lang="en" sz="750" u="none" cap="none" strike="noStrike">
                <a:solidFill>
                  <a:schemeClr val="dk1"/>
                </a:solidFill>
                <a:latin typeface="Montserrat"/>
                <a:ea typeface="Montserrat"/>
                <a:cs typeface="Montserrat"/>
                <a:sym typeface="Montserrat"/>
              </a:rPr>
              <a:t> by dividing the population </a:t>
            </a:r>
            <a:r>
              <a:rPr b="0" i="0" lang="en" sz="750" u="none" cap="none" strike="noStrike">
                <a:solidFill>
                  <a:schemeClr val="dk1"/>
                </a:solidFill>
                <a:latin typeface="Montserrat SemiBold"/>
                <a:ea typeface="Montserrat SemiBold"/>
                <a:cs typeface="Montserrat SemiBold"/>
                <a:sym typeface="Montserrat SemiBold"/>
              </a:rPr>
              <a:t>(pop_prox_ameni)</a:t>
            </a:r>
            <a:r>
              <a:rPr b="0" i="0" lang="en" sz="750" u="none" cap="none" strike="noStrike">
                <a:solidFill>
                  <a:schemeClr val="dk1"/>
                </a:solidFill>
                <a:latin typeface="Montserrat"/>
                <a:ea typeface="Montserrat"/>
                <a:cs typeface="Montserrat"/>
                <a:sym typeface="Montserrat"/>
              </a:rPr>
              <a:t> that lives within the area of influence of a 1 square kilometer of an amenity </a:t>
            </a:r>
            <a:r>
              <a:rPr b="0" i="0" lang="en" sz="750" u="none" cap="none" strike="noStrike">
                <a:solidFill>
                  <a:schemeClr val="dk1"/>
                </a:solidFill>
                <a:latin typeface="Montserrat SemiBold"/>
                <a:ea typeface="Montserrat SemiBold"/>
                <a:cs typeface="Montserrat SemiBold"/>
                <a:sym typeface="Montserrat SemiBold"/>
              </a:rPr>
              <a:t>(max_disti)</a:t>
            </a:r>
            <a:r>
              <a:rPr b="0" i="0" lang="en" sz="750" u="none" cap="none" strike="noStrike">
                <a:solidFill>
                  <a:schemeClr val="dk1"/>
                </a:solidFill>
                <a:latin typeface="Montserrat"/>
                <a:ea typeface="Montserrat"/>
                <a:cs typeface="Montserrat"/>
                <a:sym typeface="Montserrat"/>
              </a:rPr>
              <a:t>, by the total population </a:t>
            </a:r>
            <a:r>
              <a:rPr b="0" i="0" lang="en" sz="750" u="none" cap="none" strike="noStrike">
                <a:solidFill>
                  <a:schemeClr val="dk1"/>
                </a:solidFill>
                <a:latin typeface="Montserrat SemiBold"/>
                <a:ea typeface="Montserrat SemiBold"/>
                <a:cs typeface="Montserrat SemiBold"/>
                <a:sym typeface="Montserrat SemiBold"/>
              </a:rPr>
              <a:t>(tot_pop)</a:t>
            </a:r>
            <a:r>
              <a:rPr b="0" i="0" lang="en" sz="750" u="none" cap="none" strike="noStrike">
                <a:solidFill>
                  <a:schemeClr val="dk1"/>
                </a:solidFill>
                <a:latin typeface="Montserrat"/>
                <a:ea typeface="Montserrat"/>
                <a:cs typeface="Montserrat"/>
                <a:sym typeface="Montserrat"/>
              </a:rPr>
              <a:t>.</a:t>
            </a:r>
            <a:endParaRPr b="0" i="0" sz="750" u="none" cap="none" strike="noStrike">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66" name="Google Shape;66;g31a6cb92aab_0_16"/>
          <p:cNvSpPr txBox="1"/>
          <p:nvPr/>
        </p:nvSpPr>
        <p:spPr>
          <a:xfrm>
            <a:off x="4427000" y="4031700"/>
            <a:ext cx="4094700" cy="6978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800"/>
              <a:buFont typeface="Arial"/>
              <a:buNone/>
            </a:pPr>
            <a:r>
              <a:rPr b="0" i="0" lang="en" sz="700" u="none" cap="none" strike="noStrike">
                <a:solidFill>
                  <a:schemeClr val="dk1"/>
                </a:solidFill>
                <a:latin typeface="Montserrat SemiBold"/>
                <a:ea typeface="Montserrat SemiBold"/>
                <a:cs typeface="Montserrat SemiBold"/>
                <a:sym typeface="Montserrat SemiBold"/>
              </a:rPr>
              <a:t>Fig. 18.  </a:t>
            </a:r>
            <a:r>
              <a:rPr b="0" i="0" lang="en" sz="700" u="none" cap="none" strike="noStrike">
                <a:solidFill>
                  <a:schemeClr val="dk1"/>
                </a:solidFill>
                <a:latin typeface="Montserrat"/>
                <a:ea typeface="Montserrat"/>
                <a:cs typeface="Montserrat"/>
                <a:sym typeface="Montserrat"/>
              </a:rPr>
              <a:t>Proximity to health centers and schools  by 2050 per scenari</a:t>
            </a:r>
            <a:endParaRPr b="0" i="0" sz="700" u="none" cap="none" strike="noStrike">
              <a:solidFill>
                <a:schemeClr val="dk1"/>
              </a:solidFill>
              <a:latin typeface="Montserrat"/>
              <a:ea typeface="Montserrat"/>
              <a:cs typeface="Montserrat"/>
              <a:sym typeface="Montserrat"/>
            </a:endParaRPr>
          </a:p>
          <a:p>
            <a:pPr indent="0" lvl="0" marL="0" marR="0" rtl="0" algn="l">
              <a:lnSpc>
                <a:spcPct val="100000"/>
              </a:lnSpc>
              <a:spcBef>
                <a:spcPts val="1000"/>
              </a:spcBef>
              <a:spcAft>
                <a:spcPts val="1000"/>
              </a:spcAft>
              <a:buClr>
                <a:srgbClr val="000000"/>
              </a:buClr>
              <a:buSzPts val="800"/>
              <a:buFont typeface="Arial"/>
              <a:buNone/>
            </a:pPr>
            <a:r>
              <a:rPr b="0" i="0" lang="en" sz="700" u="none" cap="none" strike="noStrike">
                <a:solidFill>
                  <a:schemeClr val="dk1"/>
                </a:solidFill>
                <a:latin typeface="Montserrat SemiBold"/>
                <a:ea typeface="Montserrat SemiBold"/>
                <a:cs typeface="Montserrat SemiBold"/>
                <a:sym typeface="Montserrat SemiBold"/>
              </a:rPr>
              <a:t>Source:</a:t>
            </a:r>
            <a:r>
              <a:rPr b="0" i="0" lang="en" sz="700" u="none" cap="none" strike="noStrike">
                <a:solidFill>
                  <a:schemeClr val="dk1"/>
                </a:solidFill>
                <a:latin typeface="Montserrat"/>
                <a:ea typeface="Montserrat"/>
                <a:cs typeface="Montserrat"/>
                <a:sym typeface="Montserrat"/>
              </a:rPr>
              <a:t> CAPSUS (2024) based on Urban Development Authority &amp; Ministry of Urban Development &amp; Housing, 2016, 2021a, 2021b, 2021c, 2021d, 2022a, 2022b, 2022c, 2022d, 2022e, 2022f; Open Street Maps, 2024.o</a:t>
            </a:r>
            <a:endParaRPr b="0" i="0" sz="700" u="none" cap="none" strike="noStrike">
              <a:solidFill>
                <a:schemeClr val="dk1"/>
              </a:solidFill>
              <a:latin typeface="Montserrat"/>
              <a:ea typeface="Montserrat"/>
              <a:cs typeface="Montserrat"/>
              <a:sym typeface="Montserrat"/>
            </a:endParaRPr>
          </a:p>
        </p:txBody>
      </p:sp>
      <p:cxnSp>
        <p:nvCxnSpPr>
          <p:cNvPr id="67" name="Google Shape;67;g31a6cb92aab_0_16"/>
          <p:cNvCxnSpPr/>
          <p:nvPr/>
        </p:nvCxnSpPr>
        <p:spPr>
          <a:xfrm rot="10800000">
            <a:off x="4385908" y="4018800"/>
            <a:ext cx="4200" cy="723600"/>
          </a:xfrm>
          <a:prstGeom prst="straightConnector1">
            <a:avLst/>
          </a:prstGeom>
          <a:noFill/>
          <a:ln cap="flat" cmpd="sng" w="9525">
            <a:solidFill>
              <a:srgbClr val="E82265"/>
            </a:solidFill>
            <a:prstDash val="solid"/>
            <a:round/>
            <a:headEnd len="sm" w="sm" type="none"/>
            <a:tailEnd len="sm" w="sm" type="none"/>
          </a:ln>
        </p:spPr>
      </p:cxn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2 1">
  <p:cSld name="ONE_COLUMN_TEXT_3_1">
    <p:spTree>
      <p:nvGrpSpPr>
        <p:cNvPr id="68"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71" name="Google Shape;71;g31a7191ae4f_0_21"/>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72" name="Google Shape;72;g31a7191ae4f_0_21"/>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73" name="Google Shape;73;g31a7191ae4f_0_21"/>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74" name="Google Shape;74;g31a7191ae4f_0_21"/>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cxnSp>
          <p:nvCxnSpPr>
            <p:cNvPr id="77" name="Google Shape;77;g31a7191ae4f_0_21"/>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78" name="Google Shape;78;g31a7191ae4f_0_21"/>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79" name="Google Shape;79;g31a7191ae4f_0_21"/>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80" name="Google Shape;80;g31a7191ae4f_0_21"/>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grpSp>
      <p:sp>
        <p:nvSpPr>
          <p:cNvPr id="81" name="Google Shape;81;g31a7191ae4f_0_21"/>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anchorCtr="0" anchor="ctr" bIns="91425" lIns="91425" spcFirstLastPara="1" rIns="91425" wrap="square" tIns="91425">
            <a:noAutofit/>
          </a:bodyPr>
          <a:lstStyle/>
          <a:p>
            <a:pPr indent="0" lvl="0" marL="0" marR="0" rtl="0" algn="r">
              <a:lnSpc>
                <a:spcPct val="90000"/>
              </a:lnSpc>
              <a:spcBef>
                <a:spcPts val="0"/>
              </a:spcBef>
              <a:spcAft>
                <a:spcPts val="0"/>
              </a:spcAft>
              <a:buClr>
                <a:srgbClr val="000000"/>
              </a:buClr>
              <a:buSzPts val="700"/>
              <a:buFont typeface="Arial"/>
              <a:buNone/>
            </a:pPr>
            <a:r>
              <a:rPr b="0" i="0" lang="en" sz="700" u="none" cap="none" strike="noStrike">
                <a:solidFill>
                  <a:schemeClr val="dk1"/>
                </a:solidFill>
                <a:latin typeface="Montserrat"/>
                <a:ea typeface="Montserrat"/>
                <a:cs typeface="Montserrat"/>
                <a:sym typeface="Montserrat"/>
              </a:rPr>
              <a:t>Lorem Ipsum </a:t>
            </a:r>
            <a:r>
              <a:rPr b="1" i="0" lang="en" sz="700" u="none" cap="none" strike="noStrike">
                <a:solidFill>
                  <a:schemeClr val="dk1"/>
                </a:solidFill>
                <a:latin typeface="Montserrat"/>
                <a:ea typeface="Montserrat"/>
                <a:cs typeface="Montserrat"/>
                <a:sym typeface="Montserrat"/>
              </a:rPr>
              <a:t>Dolor sit amet </a:t>
            </a:r>
            <a:endParaRPr b="1" i="0" sz="700" u="none" cap="none" strike="noStrike">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85" name="Google Shape;85;g31a7191ae4f_0_21"/>
          <p:cNvSpPr txBox="1"/>
          <p:nvPr/>
        </p:nvSpPr>
        <p:spPr>
          <a:xfrm>
            <a:off x="6319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2"/>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3"/>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sp>
        <p:nvSpPr>
          <p:cNvPr id="86" name="Google Shape;86;g31a7191ae4f_0_21"/>
          <p:cNvSpPr txBox="1"/>
          <p:nvPr/>
        </p:nvSpPr>
        <p:spPr>
          <a:xfrm>
            <a:off x="565650" y="1218825"/>
            <a:ext cx="3000000" cy="29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Fig. 14.  </a:t>
            </a:r>
            <a:r>
              <a:rPr lang="en" sz="700">
                <a:solidFill>
                  <a:schemeClr val="dk1"/>
                </a:solidFill>
                <a:latin typeface="Montserrat"/>
                <a:ea typeface="Montserrat"/>
                <a:cs typeface="Montserrat"/>
                <a:sym typeface="Montserrat"/>
              </a:rPr>
              <a:t>Default description for layer</a:t>
            </a:r>
            <a:r>
              <a:rPr b="0" i="0" lang="en" sz="700" u="none" cap="none" strike="noStrike">
                <a:solidFill>
                  <a:schemeClr val="dk1"/>
                </a:solidFill>
                <a:latin typeface="Montserrat"/>
                <a:ea typeface="Montserrat"/>
                <a:cs typeface="Montserrat"/>
                <a:sym typeface="Montserrat"/>
              </a:rPr>
              <a:t> (</a:t>
            </a:r>
            <a:r>
              <a:rPr lang="en" sz="700">
                <a:solidFill>
                  <a:schemeClr val="dk1"/>
                </a:solidFill>
                <a:latin typeface="Montserrat"/>
                <a:ea typeface="Montserrat"/>
                <a:cs typeface="Montserrat"/>
                <a:sym typeface="Montserrat"/>
              </a:rPr>
              <a:t>units</a:t>
            </a:r>
            <a:r>
              <a:rPr b="0" baseline="30000" i="0" lang="en" sz="700" u="none" cap="none" strike="noStrike">
                <a:solidFill>
                  <a:schemeClr val="dk1"/>
                </a:solidFill>
                <a:latin typeface="Montserrat"/>
                <a:ea typeface="Montserrat"/>
                <a:cs typeface="Montserrat"/>
                <a:sym typeface="Montserrat"/>
              </a:rPr>
              <a:t>2</a:t>
            </a:r>
            <a:r>
              <a:rPr b="0" i="0" lang="en" sz="700" u="none" cap="none" strike="noStrike">
                <a:solidFill>
                  <a:schemeClr val="dk1"/>
                </a:solidFill>
                <a:latin typeface="Montserrat"/>
                <a:ea typeface="Montserrat"/>
                <a:cs typeface="Montserrat"/>
                <a:sym typeface="Montserrat"/>
              </a:rPr>
              <a:t>)</a:t>
            </a:r>
            <a:r>
              <a:rPr b="1" i="0" lang="en" sz="700" u="none" cap="none" strike="noStrike">
                <a:solidFill>
                  <a:schemeClr val="dk1"/>
                </a:solidFill>
                <a:latin typeface="Montserrat"/>
                <a:ea typeface="Montserrat"/>
                <a:cs typeface="Montserrat"/>
                <a:sym typeface="Montserrat"/>
              </a:rPr>
              <a:t> </a:t>
            </a:r>
            <a:endParaRPr b="0" i="0" sz="1400" u="none" cap="none" strike="noStrike">
              <a:solidFill>
                <a:srgbClr val="000000"/>
              </a:solidFill>
              <a:latin typeface="Arial"/>
              <a:ea typeface="Arial"/>
              <a:cs typeface="Arial"/>
              <a:sym typeface="Arial"/>
            </a:endParaRPr>
          </a:p>
        </p:txBody>
      </p:sp>
      <p:sp>
        <p:nvSpPr>
          <p:cNvPr id="87" name="Google Shape;87;g31a7191ae4f_0_21"/>
          <p:cNvSpPr txBox="1"/>
          <p:nvPr/>
        </p:nvSpPr>
        <p:spPr>
          <a:xfrm>
            <a:off x="33751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4"/>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5"/>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sp>
        <p:nvSpPr>
          <p:cNvPr id="88" name="Google Shape;88;g31a7191ae4f_0_21"/>
          <p:cNvSpPr txBox="1"/>
          <p:nvPr/>
        </p:nvSpPr>
        <p:spPr>
          <a:xfrm>
            <a:off x="61183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6"/>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7"/>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sp>
        <p:nvSpPr>
          <p:cNvPr id="89" name="Google Shape;89;g31a7191ae4f_0_21"/>
          <p:cNvSpPr txBox="1"/>
          <p:nvPr/>
        </p:nvSpPr>
        <p:spPr>
          <a:xfrm>
            <a:off x="620375" y="506200"/>
            <a:ext cx="17607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lang="en" sz="2200">
                <a:solidFill>
                  <a:schemeClr val="dk1"/>
                </a:solidFill>
                <a:latin typeface="Montserrat"/>
                <a:ea typeface="Montserrat"/>
                <a:cs typeface="Montserrat"/>
                <a:sym typeface="Montserrat"/>
              </a:rPr>
              <a:t>{layer name}</a:t>
            </a:r>
            <a:endParaRPr b="1" i="0" sz="2200" u="none" cap="none" strike="noStrik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1">
  <p:cSld name="ONE_COLUMN_TEXT_2">
    <p:spTree>
      <p:nvGrpSpPr>
        <p:cNvPr id="90" name="Shape 90"/>
        <p:cNvGrpSpPr/>
        <p:nvPr/>
      </p:nvGrpSpPr>
      <p:grpSpPr>
        <a:xfrm>
          <a:off x="0" y="0"/>
          <a:ext cx="0" cy="0"/>
          <a:chOff x="0" y="0"/>
          <a:chExt cx="0" cy="0"/>
        </a:xfrm>
      </p:grpSpPr>
      <p:cxnSp>
        <p:nvCxnSpPr>
          <p:cNvPr id="91" name="Google Shape;91;p26"/>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92" name="Google Shape;92;p26"/>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93" name="Google Shape;93;p26"/>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94" name="Google Shape;94;p26"/>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95" name="Google Shape;95;p26"/>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sp>
        <p:nvSpPr>
          <p:cNvPr id="96" name="Google Shape;96;p26"/>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7" name="Google Shape;97;p26"/>
          <p:cNvPicPr preferRelativeResize="0"/>
          <p:nvPr/>
        </p:nvPicPr>
        <p:blipFill rotWithShape="1">
          <a:blip r:embed="rId2">
            <a:alphaModFix amt="30000"/>
          </a:blip>
          <a:srcRect b="0" l="0" r="0" t="0"/>
          <a:stretch/>
        </p:blipFill>
        <p:spPr>
          <a:xfrm>
            <a:off x="0" y="0"/>
            <a:ext cx="9144003" cy="5143499"/>
          </a:xfrm>
          <a:prstGeom prst="rect">
            <a:avLst/>
          </a:prstGeom>
          <a:noFill/>
          <a:ln>
            <a:noFill/>
          </a:ln>
        </p:spPr>
      </p:pic>
      <p:sp>
        <p:nvSpPr>
          <p:cNvPr id="98" name="Google Shape;98;p26"/>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cxnSp>
        <p:nvCxnSpPr>
          <p:cNvPr id="99" name="Google Shape;99;p26"/>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100" name="Google Shape;100;p26"/>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101" name="Google Shape;101;p26"/>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102" name="Google Shape;102;p26"/>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103" name="Google Shape;103;p26"/>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104" name="Google Shape;104;p26"/>
          <p:cNvGrpSpPr/>
          <p:nvPr/>
        </p:nvGrpSpPr>
        <p:grpSpPr>
          <a:xfrm>
            <a:off x="0" y="4899300"/>
            <a:ext cx="9147200" cy="107250"/>
            <a:chOff x="0" y="4594500"/>
            <a:chExt cx="9147200" cy="107250"/>
          </a:xfrm>
        </p:grpSpPr>
        <p:cxnSp>
          <p:nvCxnSpPr>
            <p:cNvPr id="105" name="Google Shape;105;p26"/>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106" name="Google Shape;106;p26"/>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107" name="Google Shape;107;p26"/>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108" name="Google Shape;108;p26"/>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cxnSp>
          <p:nvCxnSpPr>
            <p:cNvPr id="109" name="Google Shape;109;p26"/>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grpSp>
      <p:sp>
        <p:nvSpPr>
          <p:cNvPr id="110" name="Google Shape;110;p26"/>
          <p:cNvSpPr txBox="1"/>
          <p:nvPr>
            <p:ph idx="1" type="body"/>
          </p:nvPr>
        </p:nvSpPr>
        <p:spPr>
          <a:xfrm>
            <a:off x="598850" y="1394275"/>
            <a:ext cx="3180600" cy="2446800"/>
          </a:xfrm>
          <a:prstGeom prst="rect">
            <a:avLst/>
          </a:prstGeom>
          <a:noFill/>
          <a:ln>
            <a:noFill/>
          </a:ln>
        </p:spPr>
        <p:txBody>
          <a:bodyPr anchorCtr="0" anchor="t" bIns="34275" lIns="68575" spcFirstLastPara="1" rIns="68575" wrap="square" tIns="34275">
            <a:noAutofit/>
          </a:bodyPr>
          <a:lstStyle>
            <a:lvl1pPr indent="-342900" lvl="0" marL="457200" rtl="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indent="-317500" lvl="1" marL="9144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indent="-317500" lvl="2" marL="13716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indent="-317500" lvl="3" marL="18288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indent="-317500" lvl="4" marL="22860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indent="-317500" lvl="5" marL="27432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indent="-317500" lvl="6" marL="32004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indent="-317500" lvl="7" marL="3657600" rtl="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indent="-317500" lvl="8" marL="41148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p:txBody>
      </p:sp>
      <p:sp>
        <p:nvSpPr>
          <p:cNvPr id="111" name="Google Shape;111;p26"/>
          <p:cNvSpPr txBox="1"/>
          <p:nvPr/>
        </p:nvSpPr>
        <p:spPr>
          <a:xfrm>
            <a:off x="598850" y="538188"/>
            <a:ext cx="2570100" cy="270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t/>
            </a:r>
            <a:endParaRPr b="1" i="0" sz="2200" u="none" cap="none" strike="noStrike">
              <a:solidFill>
                <a:schemeClr val="dk1"/>
              </a:solidFill>
              <a:latin typeface="Montserrat"/>
              <a:ea typeface="Montserrat"/>
              <a:cs typeface="Montserrat"/>
              <a:sym typeface="Montserrat"/>
            </a:endParaRPr>
          </a:p>
        </p:txBody>
      </p:sp>
      <p:cxnSp>
        <p:nvCxnSpPr>
          <p:cNvPr id="112" name="Google Shape;112;p26"/>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cxnSp>
        <p:nvCxnSpPr>
          <p:cNvPr id="113" name="Google Shape;113;p26"/>
          <p:cNvCxnSpPr/>
          <p:nvPr/>
        </p:nvCxnSpPr>
        <p:spPr>
          <a:xfrm rot="10800000">
            <a:off x="4385908" y="3993150"/>
            <a:ext cx="4200" cy="723600"/>
          </a:xfrm>
          <a:prstGeom prst="straightConnector1">
            <a:avLst/>
          </a:prstGeom>
          <a:noFill/>
          <a:ln cap="flat" cmpd="sng" w="9525">
            <a:solidFill>
              <a:srgbClr val="E82265"/>
            </a:solidFill>
            <a:prstDash val="solid"/>
            <a:round/>
            <a:headEnd len="sm" w="sm" type="none"/>
            <a:tailEnd len="sm" w="sm" type="none"/>
          </a:ln>
        </p:spPr>
      </p:cxnSp>
      <p:sp>
        <p:nvSpPr>
          <p:cNvPr id="114" name="Google Shape;114;p26"/>
          <p:cNvSpPr txBox="1"/>
          <p:nvPr/>
        </p:nvSpPr>
        <p:spPr>
          <a:xfrm>
            <a:off x="311700" y="445025"/>
            <a:ext cx="8520600" cy="572700"/>
          </a:xfrm>
          <a:prstGeom prst="rect">
            <a:avLst/>
          </a:prstGeom>
          <a:noFill/>
          <a:ln>
            <a:noFill/>
          </a:ln>
        </p:spPr>
        <p:txBody>
          <a:bodyPr anchorCtr="0" anchor="t" bIns="91425" lIns="91425" spcFirstLastPara="1" rIns="91425" wrap="square" tIns="91425">
            <a:normAutofit lnSpcReduction="10000"/>
          </a:bodyPr>
          <a:lstStyle/>
          <a:p>
            <a:pPr indent="0" lvl="0" marL="0" rtl="0" algn="l">
              <a:spcBef>
                <a:spcPts val="0"/>
              </a:spcBef>
              <a:spcAft>
                <a:spcPts val="0"/>
              </a:spcAft>
              <a:buNone/>
            </a:pPr>
            <a:r>
              <a:t/>
            </a:r>
            <a:endParaRPr sz="2800">
              <a:solidFill>
                <a:srgbClr val="000000"/>
              </a:solidFill>
            </a:endParaRPr>
          </a:p>
        </p:txBody>
      </p:sp>
      <p:sp>
        <p:nvSpPr>
          <p:cNvPr id="115" name="Google Shape;115;p26"/>
          <p:cNvSpPr txBox="1"/>
          <p:nvPr/>
        </p:nvSpPr>
        <p:spPr>
          <a:xfrm>
            <a:off x="537875" y="420950"/>
            <a:ext cx="4895400" cy="52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16" name="Google Shape;116;p26"/>
          <p:cNvSpPr txBox="1"/>
          <p:nvPr>
            <p:ph idx="2" type="body"/>
          </p:nvPr>
        </p:nvSpPr>
        <p:spPr>
          <a:xfrm>
            <a:off x="598850" y="506713"/>
            <a:ext cx="6190800" cy="650700"/>
          </a:xfrm>
          <a:prstGeom prst="rect">
            <a:avLst/>
          </a:prstGeom>
        </p:spPr>
        <p:txBody>
          <a:bodyPr anchorCtr="0" anchor="t" bIns="91425" lIns="91425" spcFirstLastPara="1" rIns="91425" wrap="square" tIns="91425">
            <a:normAutofit/>
          </a:bodyPr>
          <a:lstStyle>
            <a:lvl1pPr indent="-368300" lvl="0" marL="4572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1pPr>
            <a:lvl2pPr indent="-368300" lvl="1" marL="9144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2pPr>
            <a:lvl3pPr indent="-368300" lvl="2" marL="13716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3pPr>
            <a:lvl4pPr indent="-368300" lvl="3" marL="18288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4pPr>
            <a:lvl5pPr indent="-368300" lvl="4" marL="22860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5pPr>
            <a:lvl6pPr indent="-368300" lvl="5" marL="27432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6pPr>
            <a:lvl7pPr indent="-368300" lvl="6" marL="32004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7pPr>
            <a:lvl8pPr indent="-368300" lvl="7" marL="3657600" rtl="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8pPr>
            <a:lvl9pPr indent="-368300" lvl="8" marL="4114800">
              <a:spcBef>
                <a:spcPts val="0"/>
              </a:spcBef>
              <a:spcAft>
                <a:spcPts val="0"/>
              </a:spcAft>
              <a:buClr>
                <a:schemeClr val="dk1"/>
              </a:buClr>
              <a:buSzPts val="2200"/>
              <a:buFont typeface="Montserrat"/>
              <a:buChar char="■"/>
              <a:defRPr b="1" sz="2200">
                <a:solidFill>
                  <a:schemeClr val="dk1"/>
                </a:solidFill>
                <a:latin typeface="Montserrat"/>
                <a:ea typeface="Montserrat"/>
                <a:cs typeface="Montserrat"/>
                <a:sym typeface="Montserrat"/>
              </a:defRPr>
            </a:lvl9pPr>
          </a:lstStyle>
          <a:p/>
        </p:txBody>
      </p:sp>
      <p:sp>
        <p:nvSpPr>
          <p:cNvPr id="117" name="Google Shape;117;p26"/>
          <p:cNvSpPr txBox="1"/>
          <p:nvPr>
            <p:ph idx="3" type="body"/>
          </p:nvPr>
        </p:nvSpPr>
        <p:spPr>
          <a:xfrm>
            <a:off x="6244988" y="-25"/>
            <a:ext cx="2342100" cy="261600"/>
          </a:xfrm>
          <a:prstGeom prst="rect">
            <a:avLst/>
          </a:prstGeom>
        </p:spPr>
        <p:txBody>
          <a:bodyPr anchorCtr="0" anchor="t" bIns="91425" lIns="91425" spcFirstLastPara="1" rIns="91425" wrap="square" tIns="91425">
            <a:normAutofit/>
          </a:bodyPr>
          <a:lstStyle>
            <a:lvl1pPr indent="-273050" lvl="0" marL="4572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1pPr>
            <a:lvl2pPr indent="-273050" lvl="1" marL="9144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2pPr>
            <a:lvl3pPr indent="-273050" lvl="2" marL="13716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3pPr>
            <a:lvl4pPr indent="-273050" lvl="3" marL="18288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4pPr>
            <a:lvl5pPr indent="-273050" lvl="4" marL="22860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5pPr>
            <a:lvl6pPr indent="-273050" lvl="5" marL="27432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6pPr>
            <a:lvl7pPr indent="-273050" lvl="6" marL="32004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7pPr>
            <a:lvl8pPr indent="-273050" lvl="7" marL="36576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8pPr>
            <a:lvl9pPr indent="-273050" lvl="8" marL="4114800" algn="r">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9pPr>
          </a:lstStyle>
          <a:p/>
        </p:txBody>
      </p:sp>
      <p:sp>
        <p:nvSpPr>
          <p:cNvPr id="118" name="Google Shape;118;p26"/>
          <p:cNvSpPr txBox="1"/>
          <p:nvPr/>
        </p:nvSpPr>
        <p:spPr>
          <a:xfrm>
            <a:off x="526500" y="0"/>
            <a:ext cx="13608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
        <p:nvSpPr>
          <p:cNvPr id="119" name="Google Shape;119;p26"/>
          <p:cNvSpPr txBox="1"/>
          <p:nvPr>
            <p:ph idx="4" type="body"/>
          </p:nvPr>
        </p:nvSpPr>
        <p:spPr>
          <a:xfrm>
            <a:off x="598750" y="3984900"/>
            <a:ext cx="3180600" cy="650700"/>
          </a:xfrm>
          <a:prstGeom prst="rect">
            <a:avLst/>
          </a:prstGeom>
          <a:ln cap="flat" cmpd="sng" w="9525">
            <a:solidFill>
              <a:srgbClr val="E82265"/>
            </a:solidFill>
            <a:prstDash val="solid"/>
            <a:round/>
            <a:headEnd len="sm" w="sm" type="none"/>
            <a:tailEnd len="sm" w="sm" type="none"/>
          </a:ln>
        </p:spPr>
        <p:txBody>
          <a:bodyPr anchorCtr="0" anchor="t" bIns="91425" lIns="91425" spcFirstLastPara="1" rIns="91425" wrap="square" tIns="91425">
            <a:normAutofit/>
          </a:bodyPr>
          <a:lstStyle>
            <a:lvl1pPr indent="-273050" lvl="0" marL="4572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1pPr>
            <a:lvl2pPr indent="-273050" lvl="1" marL="9144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2pPr>
            <a:lvl3pPr indent="-273050" lvl="2" marL="13716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3pPr>
            <a:lvl4pPr indent="-273050" lvl="3" marL="18288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4pPr>
            <a:lvl5pPr indent="-273050" lvl="4" marL="22860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5pPr>
            <a:lvl6pPr indent="-273050" lvl="5" marL="27432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6pPr>
            <a:lvl7pPr indent="-273050" lvl="6" marL="32004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7pPr>
            <a:lvl8pPr indent="-273050" lvl="7" marL="36576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8pPr>
            <a:lvl9pPr indent="-273050" lvl="8" marL="4114800">
              <a:spcBef>
                <a:spcPts val="0"/>
              </a:spcBef>
              <a:spcAft>
                <a:spcPts val="0"/>
              </a:spcAft>
              <a:buClr>
                <a:schemeClr val="dk1"/>
              </a:buClr>
              <a:buSzPts val="700"/>
              <a:buFont typeface="Montserrat"/>
              <a:buChar char="■"/>
              <a:defRPr b="1" sz="700">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1 1">
  <p:cSld name="ONE_COLUMN_TEXT_2_1">
    <p:spTree>
      <p:nvGrpSpPr>
        <p:cNvPr id="120"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122" name="Google Shape;122;g31a3c4242f5_0_51"/>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123" name="Google Shape;123;g31a3c4242f5_0_51"/>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124" name="Google Shape;124;g31a3c4242f5_0_51"/>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125" name="Google Shape;125;g31a3c4242f5_0_51"/>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sp>
        <p:nvSpPr>
          <p:cNvPr id="126" name="Google Shape;126;g31a3c4242f5_0_51"/>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b="0" l="0" r="0" t="0"/>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130" name="Google Shape;130;g31a3c4242f5_0_51"/>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131" name="Google Shape;131;g31a3c4242f5_0_51"/>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132" name="Google Shape;132;g31a3c4242f5_0_51"/>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133" name="Google Shape;133;g31a3c4242f5_0_51"/>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136" name="Google Shape;136;g31a3c4242f5_0_51"/>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137" name="Google Shape;137;g31a3c4242f5_0_51"/>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138" name="Google Shape;138;g31a3c4242f5_0_51"/>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cxnSp>
          <p:nvCxnSpPr>
            <p:cNvPr id="139" name="Google Shape;139;g31a3c4242f5_0_51"/>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grpSp>
      <p:sp>
        <p:nvSpPr>
          <p:cNvPr id="140" name="Google Shape;140;g31a3c4242f5_0_51"/>
          <p:cNvSpPr txBox="1"/>
          <p:nvPr>
            <p:ph idx="1" type="body"/>
          </p:nvPr>
        </p:nvSpPr>
        <p:spPr>
          <a:xfrm>
            <a:off x="598850" y="1394275"/>
            <a:ext cx="3180600" cy="2446800"/>
          </a:xfrm>
          <a:prstGeom prst="rect">
            <a:avLst/>
          </a:prstGeom>
          <a:noFill/>
          <a:ln>
            <a:noFill/>
          </a:ln>
        </p:spPr>
        <p:txBody>
          <a:bodyPr anchorCtr="0" anchor="t" bIns="34275" lIns="68575" spcFirstLastPara="1" rIns="68575" wrap="square" tIns="34275">
            <a:noAutofit/>
          </a:bodyPr>
          <a:lstStyle>
            <a:lvl1pPr indent="-342900" lvl="0" marL="4572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indent="-317500" lvl="1" marL="9144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indent="-317500" lvl="2" marL="13716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indent="-317500" lvl="3" marL="18288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indent="-317500" lvl="4" marL="22860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indent="-317500" lvl="5" marL="27432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indent="-317500" lvl="6" marL="32004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indent="-317500" lvl="7" marL="36576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indent="-317500" lvl="8" marL="41148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p:txBody>
      </p:sp>
      <p:sp>
        <p:nvSpPr>
          <p:cNvPr id="141" name="Google Shape;141;g31a3c4242f5_0_51"/>
          <p:cNvSpPr txBox="1"/>
          <p:nvPr/>
        </p:nvSpPr>
        <p:spPr>
          <a:xfrm>
            <a:off x="598850" y="538188"/>
            <a:ext cx="2570100" cy="270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t/>
            </a:r>
            <a:endParaRPr b="1" i="0" sz="2200" u="none" cap="none" strike="noStrik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cxnSp>
        <p:nvCxnSpPr>
          <p:cNvPr id="143" name="Google Shape;143;g31a3c4242f5_0_51"/>
          <p:cNvCxnSpPr/>
          <p:nvPr/>
        </p:nvCxnSpPr>
        <p:spPr>
          <a:xfrm rot="10800000">
            <a:off x="4385908" y="3993150"/>
            <a:ext cx="4200" cy="723600"/>
          </a:xfrm>
          <a:prstGeom prst="straightConnector1">
            <a:avLst/>
          </a:prstGeom>
          <a:noFill/>
          <a:ln cap="flat" cmpd="sng" w="9525">
            <a:solidFill>
              <a:srgbClr val="E82265"/>
            </a:solidFill>
            <a:prstDash val="solid"/>
            <a:round/>
            <a:headEnd len="sm" w="sm" type="none"/>
            <a:tailEnd len="sm" w="sm" type="none"/>
          </a:ln>
        </p:spPr>
      </p:cxnSp>
      <p:sp>
        <p:nvSpPr>
          <p:cNvPr id="144" name="Google Shape;144;g31a3c4242f5_0_51"/>
          <p:cNvSpPr txBox="1"/>
          <p:nvPr/>
        </p:nvSpPr>
        <p:spPr>
          <a:xfrm>
            <a:off x="311700" y="445025"/>
            <a:ext cx="8520600" cy="572700"/>
          </a:xfrm>
          <a:prstGeom prst="rect">
            <a:avLst/>
          </a:prstGeom>
          <a:noFill/>
          <a:ln>
            <a:noFill/>
          </a:ln>
        </p:spPr>
        <p:txBody>
          <a:bodyPr anchorCtr="0" anchor="t" bIns="91425" lIns="91425" spcFirstLastPara="1" rIns="91425" wrap="square" tIns="91425">
            <a:normAutofit lnSpcReduction="10000"/>
          </a:bodyPr>
          <a:lstStyle/>
          <a:p>
            <a:pPr indent="0" lvl="0" marL="0" rtl="0" algn="l">
              <a:spcBef>
                <a:spcPts val="0"/>
              </a:spcBef>
              <a:spcAft>
                <a:spcPts val="0"/>
              </a:spcAft>
              <a:buNone/>
            </a:pPr>
            <a:r>
              <a:t/>
            </a: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 - Text 1 1 1">
  <p:cSld name="ONE_COLUMN_TEXT_2_1_1">
    <p:spTree>
      <p:nvGrpSpPr>
        <p:cNvPr id="147"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149" name="Google Shape;149;g31a3c4242f5_0_175"/>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150" name="Google Shape;150;g31a3c4242f5_0_175"/>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151" name="Google Shape;151;g31a3c4242f5_0_175"/>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152" name="Google Shape;152;g31a3c4242f5_0_175"/>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sp>
        <p:nvSpPr>
          <p:cNvPr id="153" name="Google Shape;153;g31a3c4242f5_0_175"/>
          <p:cNvSpPr/>
          <p:nvPr/>
        </p:nvSpPr>
        <p:spPr>
          <a:xfrm>
            <a:off x="0" y="0"/>
            <a:ext cx="9144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b="0" l="0" r="0" t="0"/>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anchorCtr="0" anchor="ctr" bIns="0" lIns="0" spcFirstLastPara="1" rIns="0" wrap="square" tIns="0">
            <a:norm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1" i="0" lang="en" sz="800" u="none" cap="none" strike="noStrike">
                <a:solidFill>
                  <a:schemeClr val="dk1"/>
                </a:solidFill>
                <a:latin typeface="Arial"/>
                <a:ea typeface="Arial"/>
                <a:cs typeface="Arial"/>
                <a:sym typeface="Arial"/>
              </a:rPr>
              <a:t>‹#›</a:t>
            </a:fld>
            <a:endParaRPr b="1" i="0" sz="800" u="none" cap="none" strike="noStrik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cap="flat" cmpd="sng" w="9525">
            <a:solidFill>
              <a:srgbClr val="E82265"/>
            </a:solidFill>
            <a:prstDash val="dot"/>
            <a:round/>
            <a:headEnd len="sm" w="sm" type="none"/>
            <a:tailEnd len="sm" w="sm" type="none"/>
          </a:ln>
        </p:spPr>
      </p:cxnSp>
      <p:cxnSp>
        <p:nvCxnSpPr>
          <p:cNvPr id="157" name="Google Shape;157;g31a3c4242f5_0_175"/>
          <p:cNvCxnSpPr/>
          <p:nvPr/>
        </p:nvCxnSpPr>
        <p:spPr>
          <a:xfrm rot="10800000">
            <a:off x="8610800" y="146550"/>
            <a:ext cx="536400" cy="0"/>
          </a:xfrm>
          <a:prstGeom prst="straightConnector1">
            <a:avLst/>
          </a:prstGeom>
          <a:noFill/>
          <a:ln cap="flat" cmpd="sng" w="9525">
            <a:solidFill>
              <a:srgbClr val="E82265"/>
            </a:solidFill>
            <a:prstDash val="dot"/>
            <a:round/>
            <a:headEnd len="sm" w="sm" type="none"/>
            <a:tailEnd len="sm" w="sm" type="none"/>
          </a:ln>
        </p:spPr>
      </p:cxnSp>
      <p:cxnSp>
        <p:nvCxnSpPr>
          <p:cNvPr id="158" name="Google Shape;158;g31a3c4242f5_0_175"/>
          <p:cNvCxnSpPr/>
          <p:nvPr/>
        </p:nvCxnSpPr>
        <p:spPr>
          <a:xfrm>
            <a:off x="8610675" y="146550"/>
            <a:ext cx="0" cy="0"/>
          </a:xfrm>
          <a:prstGeom prst="straightConnector1">
            <a:avLst/>
          </a:prstGeom>
          <a:noFill/>
          <a:ln cap="flat" cmpd="sng" w="9525">
            <a:solidFill>
              <a:srgbClr val="E82265"/>
            </a:solidFill>
            <a:prstDash val="solid"/>
            <a:round/>
            <a:headEnd len="sm" w="sm" type="none"/>
            <a:tailEnd len="sm" w="sm" type="none"/>
          </a:ln>
        </p:spPr>
      </p:cxnSp>
      <p:cxnSp>
        <p:nvCxnSpPr>
          <p:cNvPr id="159" name="Google Shape;159;g31a3c4242f5_0_175"/>
          <p:cNvCxnSpPr/>
          <p:nvPr/>
        </p:nvCxnSpPr>
        <p:spPr>
          <a:xfrm>
            <a:off x="8610675" y="98700"/>
            <a:ext cx="0" cy="95700"/>
          </a:xfrm>
          <a:prstGeom prst="straightConnector1">
            <a:avLst/>
          </a:prstGeom>
          <a:noFill/>
          <a:ln cap="flat" cmpd="sng" w="19050">
            <a:solidFill>
              <a:srgbClr val="E82265"/>
            </a:solidFill>
            <a:prstDash val="solid"/>
            <a:round/>
            <a:headEnd len="sm" w="sm" type="none"/>
            <a:tailEnd len="sm" w="sm" type="none"/>
          </a:ln>
        </p:spPr>
      </p:cxnSp>
      <p:cxnSp>
        <p:nvCxnSpPr>
          <p:cNvPr id="160" name="Google Shape;160;g31a3c4242f5_0_175"/>
          <p:cNvCxnSpPr/>
          <p:nvPr/>
        </p:nvCxnSpPr>
        <p:spPr>
          <a:xfrm>
            <a:off x="526500" y="110250"/>
            <a:ext cx="0" cy="95700"/>
          </a:xfrm>
          <a:prstGeom prst="straightConnector1">
            <a:avLst/>
          </a:prstGeom>
          <a:noFill/>
          <a:ln cap="flat" cmpd="sng" w="19050">
            <a:solidFill>
              <a:srgbClr val="E82265"/>
            </a:solidFill>
            <a:prstDash val="solid"/>
            <a:round/>
            <a:headEnd len="sm" w="sm" type="none"/>
            <a:tailEnd len="sm" w="sm" type="none"/>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cap="flat" cmpd="sng" w="9525">
              <a:solidFill>
                <a:srgbClr val="E82265"/>
              </a:solidFill>
              <a:prstDash val="dot"/>
              <a:round/>
              <a:headEnd len="sm" w="sm" type="none"/>
              <a:tailEnd len="sm" w="sm" type="none"/>
            </a:ln>
          </p:spPr>
        </p:cxnSp>
        <p:cxnSp>
          <p:nvCxnSpPr>
            <p:cNvPr id="163" name="Google Shape;163;g31a3c4242f5_0_175"/>
            <p:cNvCxnSpPr/>
            <p:nvPr/>
          </p:nvCxnSpPr>
          <p:spPr>
            <a:xfrm>
              <a:off x="8610675" y="4642350"/>
              <a:ext cx="0" cy="0"/>
            </a:xfrm>
            <a:prstGeom prst="straightConnector1">
              <a:avLst/>
            </a:prstGeom>
            <a:noFill/>
            <a:ln cap="flat" cmpd="sng" w="9525">
              <a:solidFill>
                <a:srgbClr val="E82265"/>
              </a:solidFill>
              <a:prstDash val="solid"/>
              <a:round/>
              <a:headEnd len="sm" w="sm" type="none"/>
              <a:tailEnd len="sm" w="sm" type="none"/>
            </a:ln>
          </p:spPr>
        </p:cxnSp>
        <p:cxnSp>
          <p:nvCxnSpPr>
            <p:cNvPr id="164" name="Google Shape;164;g31a3c4242f5_0_175"/>
            <p:cNvCxnSpPr/>
            <p:nvPr/>
          </p:nvCxnSpPr>
          <p:spPr>
            <a:xfrm>
              <a:off x="8610675" y="4594500"/>
              <a:ext cx="0" cy="95700"/>
            </a:xfrm>
            <a:prstGeom prst="straightConnector1">
              <a:avLst/>
            </a:prstGeom>
            <a:noFill/>
            <a:ln cap="flat" cmpd="sng" w="19050">
              <a:solidFill>
                <a:srgbClr val="E82265"/>
              </a:solidFill>
              <a:prstDash val="solid"/>
              <a:round/>
              <a:headEnd len="sm" w="sm" type="none"/>
              <a:tailEnd len="sm" w="sm" type="none"/>
            </a:ln>
          </p:spPr>
        </p:cxnSp>
        <p:cxnSp>
          <p:nvCxnSpPr>
            <p:cNvPr id="165" name="Google Shape;165;g31a3c4242f5_0_175"/>
            <p:cNvCxnSpPr/>
            <p:nvPr/>
          </p:nvCxnSpPr>
          <p:spPr>
            <a:xfrm>
              <a:off x="526500" y="4606050"/>
              <a:ext cx="0" cy="95700"/>
            </a:xfrm>
            <a:prstGeom prst="straightConnector1">
              <a:avLst/>
            </a:prstGeom>
            <a:noFill/>
            <a:ln cap="flat" cmpd="sng" w="19050">
              <a:solidFill>
                <a:srgbClr val="E82265"/>
              </a:solidFill>
              <a:prstDash val="solid"/>
              <a:round/>
              <a:headEnd len="sm" w="sm" type="none"/>
              <a:tailEnd len="sm" w="sm" type="none"/>
            </a:ln>
          </p:spPr>
        </p:cxnSp>
        <p:cxnSp>
          <p:nvCxnSpPr>
            <p:cNvPr id="166" name="Google Shape;166;g31a3c4242f5_0_175"/>
            <p:cNvCxnSpPr/>
            <p:nvPr/>
          </p:nvCxnSpPr>
          <p:spPr>
            <a:xfrm rot="10800000">
              <a:off x="0" y="4653900"/>
              <a:ext cx="533400" cy="0"/>
            </a:xfrm>
            <a:prstGeom prst="straightConnector1">
              <a:avLst/>
            </a:prstGeom>
            <a:noFill/>
            <a:ln cap="flat" cmpd="sng" w="9525">
              <a:solidFill>
                <a:srgbClr val="E82265"/>
              </a:solidFill>
              <a:prstDash val="dot"/>
              <a:round/>
              <a:headEnd len="sm" w="sm" type="none"/>
              <a:tailEnd len="sm" w="sm" type="none"/>
            </a:ln>
          </p:spPr>
        </p:cxnSp>
      </p:grpSp>
      <p:sp>
        <p:nvSpPr>
          <p:cNvPr id="167" name="Google Shape;167;g31a3c4242f5_0_175"/>
          <p:cNvSpPr txBox="1"/>
          <p:nvPr/>
        </p:nvSpPr>
        <p:spPr>
          <a:xfrm>
            <a:off x="598850" y="538188"/>
            <a:ext cx="2570100" cy="270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t/>
            </a:r>
            <a:endParaRPr b="1" i="0" sz="2200" u="none" cap="none" strike="noStrik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anchorCtr="0" anchor="t" bIns="91425" lIns="91425" spcFirstLastPara="1" rIns="91425" wrap="square" tIns="91425">
            <a:normAutofit lnSpcReduction="10000"/>
          </a:bodyPr>
          <a:lstStyle/>
          <a:p>
            <a:pPr indent="0" lvl="0" marL="0" rtl="0" algn="l">
              <a:spcBef>
                <a:spcPts val="0"/>
              </a:spcBef>
              <a:spcAft>
                <a:spcPts val="0"/>
              </a:spcAft>
              <a:buNone/>
            </a:pPr>
            <a:r>
              <a:t/>
            </a: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 Urban Perfomance</a:t>
            </a:r>
            <a:endParaRPr b="1" i="0" sz="700" u="none" cap="none" strike="noStrik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comments" Target="../comments/comment2.xml"/><Relationship Id="rId4" Type="http://schemas.openxmlformats.org/officeDocument/2006/relationships/image" Target="../media/image19.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6.png"/><Relationship Id="rId4" Type="http://schemas.openxmlformats.org/officeDocument/2006/relationships/hyperlink" Target="https://doi.org/10.2905/2FF68A52-5B5B-4A22-8F40-C41DA8332CFE" TargetMode="External"/><Relationship Id="rId5" Type="http://schemas.openxmlformats.org/officeDocument/2006/relationships/hyperlink" Target="http://data.europa.eu/89h/2ff68a52-5b5b-4a22-8f40-c41da8332cfe" TargetMode="External"/><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hyperlink" Target="https://doi.org/10.2905/2FF68A52-5B5B-4A22-8F40-C41DA8332CFE" TargetMode="External"/><Relationship Id="rId9" Type="http://schemas.openxmlformats.org/officeDocument/2006/relationships/hyperlink" Target="http://data.europa.eu/89h/2ff68a52-5b5b-4a22-8f40-c41da8332cfe" TargetMode="External"/><Relationship Id="rId10" Type="http://schemas.openxmlformats.org/officeDocument/2006/relationships/hyperlink" Target="https://doi.org/10.2905/2FF68A52-5B5B-4A22-8F40-C41DA8332CFE" TargetMode="External"/><Relationship Id="rId11" Type="http://schemas.openxmlformats.org/officeDocument/2006/relationships/hyperlink" Target="http://data.europa.eu/89h/2ff68a52-5b5b-4a22-8f40-c41da8332cf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doi.org/10.2905/2FF68A52-5B5B-4A22-8F40-C41DA8332CFE" TargetMode="External"/><Relationship Id="rId4" Type="http://schemas.openxmlformats.org/officeDocument/2006/relationships/hyperlink" Target="http://data.europa.eu/89h/2ff68a52-5b5b-4a22-8f40-c41da8332cfe" TargetMode="External"/><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6.png"/><Relationship Id="rId8" Type="http://schemas.openxmlformats.org/officeDocument/2006/relationships/hyperlink" Target="https://doi.org/10.2905/2FF68A52-5B5B-4A22-8F40-C41DA8332CFE" TargetMode="External"/><Relationship Id="rId9" Type="http://schemas.openxmlformats.org/officeDocument/2006/relationships/hyperlink" Target="http://data.europa.eu/89h/2ff68a52-5b5b-4a22-8f40-c41da8332cfe" TargetMode="External"/><Relationship Id="rId10" Type="http://schemas.openxmlformats.org/officeDocument/2006/relationships/hyperlink" Target="https://doi.org/10.2905/2FF68A52-5B5B-4A22-8F40-C41DA8332CFE" TargetMode="External"/><Relationship Id="rId11" Type="http://schemas.openxmlformats.org/officeDocument/2006/relationships/hyperlink" Target="http://data.europa.eu/89h/2ff68a52-5b5b-4a22-8f40-c41da8332cf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comments" Target="../comments/commen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comments" Target="../comments/commen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comments" Target="../comments/comment6.xml"/><Relationship Id="rId4" Type="http://schemas.openxmlformats.org/officeDocument/2006/relationships/image" Target="../media/image40.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41.png"/><Relationship Id="rId8" Type="http://schemas.openxmlformats.org/officeDocument/2006/relationships/image" Target="../media/image34.png"/><Relationship Id="rId9" Type="http://schemas.openxmlformats.org/officeDocument/2006/relationships/image" Target="../media/image38.png"/><Relationship Id="rId10" Type="http://schemas.openxmlformats.org/officeDocument/2006/relationships/image" Target="../media/image35.png"/><Relationship Id="rId11"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9.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 Id="rId3" Type="http://schemas.openxmlformats.org/officeDocument/2006/relationships/image" Target="../media/image33.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15.png"/><Relationship Id="rId5"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44.png"/><Relationship Id="rId4" Type="http://schemas.openxmlformats.org/officeDocument/2006/relationships/image" Target="../media/image42.png"/><Relationship Id="rId5" Type="http://schemas.openxmlformats.org/officeDocument/2006/relationships/image" Target="../media/image4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18.png"/><Relationship Id="rId5" Type="http://schemas.openxmlformats.org/officeDocument/2006/relationships/image" Target="../media/image21.png"/><Relationship Id="rId6"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lt1"/>
                </a:solidFill>
                <a:latin typeface="Montserrat"/>
                <a:ea typeface="Montserrat"/>
                <a:cs typeface="Montserrat"/>
                <a:sym typeface="Montserrat"/>
              </a:rPr>
              <a:t>Scenario modeling report</a:t>
            </a:r>
            <a:endParaRPr b="0" i="0" sz="1500" u="none" cap="none" strike="noStrik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none">
            <a:spAutoFit/>
          </a:bodyPr>
          <a:lstStyle/>
          <a:p>
            <a:pPr>
              <a:lnSpc>
                <a:spcPct val="100000"/>
              </a:lnSpc>
            </a:pPr>
            <a:r>
              <a:rPr sz="2500" b="0">
                <a:solidFill>
                  <a:srgbClr val="FFFFFF"/>
                </a:solidFill>
                <a:latin typeface="Montserrat Semi Bold"/>
              </a:rPr>
              <a:t>Bishkek</a:t>
            </a:r>
          </a:p>
        </p:txBody>
      </p:sp>
      <p:sp>
        <p:nvSpPr>
          <p:cNvPr id="226" name="TextBox 225"/>
          <p:cNvSpPr txBox="1"/>
          <p:nvPr/>
        </p:nvSpPr>
        <p:spPr>
          <a:xfrm>
            <a:off x="694944" y="4352544"/>
            <a:ext cx="2999232" cy="411480"/>
          </a:xfrm>
          <a:prstGeom prst="rect">
            <a:avLst/>
          </a:prstGeom>
          <a:noFill/>
        </p:spPr>
        <p:txBody>
          <a:bodyPr wrap="none">
            <a:spAutoFit/>
          </a:bodyPr>
          <a:lstStyle/>
          <a:p>
            <a:pPr>
              <a:lnSpc>
                <a:spcPct val="100000"/>
              </a:lnSpc>
            </a:pPr>
            <a:r>
              <a:rPr sz="1500" b="0">
                <a:solidFill>
                  <a:srgbClr val="FFFFFF"/>
                </a:solidFill>
                <a:latin typeface="Montserrat"/>
              </a:rPr>
              <a:t>November 2024</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10"/>
          <p:cNvSpPr txBox="1"/>
          <p:nvPr/>
        </p:nvSpPr>
        <p:spPr>
          <a:xfrm>
            <a:off x="622575" y="1581294"/>
            <a:ext cx="1936500" cy="23622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1000"/>
              <a:buFont typeface="Arial"/>
              <a:buNone/>
            </a:pPr>
            <a:r>
              <a:rPr b="0" i="0" lang="en" sz="1000" u="none" cap="none" strike="noStrike">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endParaRPr b="0" i="0" sz="10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15000"/>
              </a:lnSpc>
              <a:spcBef>
                <a:spcPts val="1000"/>
              </a:spcBef>
              <a:spcAft>
                <a:spcPts val="0"/>
              </a:spcAft>
              <a:buClr>
                <a:srgbClr val="000000"/>
              </a:buClr>
              <a:buSzPts val="800"/>
              <a:buFont typeface="Arial"/>
              <a:buNone/>
            </a:pPr>
            <a:r>
              <a:rPr b="0" i="0" lang="en" sz="800" u="none" cap="none" strike="noStrike">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endParaRPr b="0" i="0" sz="800" u="none" cap="none" strike="noStrike">
              <a:solidFill>
                <a:schemeClr val="dk1"/>
              </a:solidFill>
              <a:latin typeface="Montserrat"/>
              <a:ea typeface="Montserrat"/>
              <a:cs typeface="Montserrat"/>
              <a:sym typeface="Montserrat"/>
            </a:endParaRPr>
          </a:p>
          <a:p>
            <a:pPr indent="0" lvl="0" marL="0" marR="0" rtl="0" algn="l">
              <a:lnSpc>
                <a:spcPct val="115000"/>
              </a:lnSpc>
              <a:spcBef>
                <a:spcPts val="1000"/>
              </a:spcBef>
              <a:spcAft>
                <a:spcPts val="1000"/>
              </a:spcAft>
              <a:buClr>
                <a:schemeClr val="dk1"/>
              </a:buClr>
              <a:buSzPts val="1100"/>
              <a:buFont typeface="Arial"/>
              <a:buNone/>
            </a:pPr>
            <a:r>
              <a:rPr b="0" i="0" lang="en" sz="800" u="none" cap="none" strike="noStrike">
                <a:solidFill>
                  <a:schemeClr val="dk1"/>
                </a:solidFill>
                <a:latin typeface="Montserrat"/>
                <a:ea typeface="Montserrat"/>
                <a:cs typeface="Montserrat"/>
                <a:sym typeface="Montserrat"/>
              </a:rPr>
              <a:t>The following list describes a the list of policy levers selected </a:t>
            </a:r>
            <a:endParaRPr b="0" i="0" sz="800" u="none" cap="none" strike="noStrike">
              <a:solidFill>
                <a:schemeClr val="dk1"/>
              </a:solidFill>
              <a:latin typeface="Montserrat"/>
              <a:ea typeface="Montserrat"/>
              <a:cs typeface="Montserrat"/>
              <a:sym typeface="Montserrat"/>
            </a:endParaRPr>
          </a:p>
        </p:txBody>
      </p:sp>
      <p:sp>
        <p:nvSpPr>
          <p:cNvPr id="408" name="Google Shape;408;p10"/>
          <p:cNvSpPr txBox="1"/>
          <p:nvPr/>
        </p:nvSpPr>
        <p:spPr>
          <a:xfrm>
            <a:off x="618327" y="505450"/>
            <a:ext cx="16653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Policy</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levers</a:t>
            </a:r>
            <a:endParaRPr b="1" i="0" sz="2200" u="none" cap="none" strike="noStrik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grpSp>
        <p:nvGrpSpPr>
          <p:cNvPr id="410" name="Google Shape;410;p10"/>
          <p:cNvGrpSpPr/>
          <p:nvPr/>
        </p:nvGrpSpPr>
        <p:grpSpPr>
          <a:xfrm>
            <a:off x="3019527" y="937078"/>
            <a:ext cx="5502222" cy="3527337"/>
            <a:chOff x="3400325" y="937076"/>
            <a:chExt cx="5292125" cy="3527337"/>
          </a:xfrm>
        </p:grpSpPr>
        <p:sp>
          <p:nvSpPr>
            <p:cNvPr id="411" name="Google Shape;411;p10"/>
            <p:cNvSpPr txBox="1"/>
            <p:nvPr/>
          </p:nvSpPr>
          <p:spPr>
            <a:xfrm>
              <a:off x="3946150" y="955525"/>
              <a:ext cx="4746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14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Land Use and Zoning</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Enable compact urban growth by promoting new construction within the city boundaries, and increasing population density in well-served and hazard-free areas.</a:t>
              </a:r>
              <a:endParaRPr b="0" i="0" sz="800" u="none" cap="none" strike="noStrike">
                <a:solidFill>
                  <a:schemeClr val="dk1"/>
                </a:solidFill>
                <a:latin typeface="Montserrat"/>
                <a:ea typeface="Montserrat"/>
                <a:cs typeface="Montserrat"/>
                <a:sym typeface="Montserrat"/>
              </a:endParaRPr>
            </a:p>
          </p:txBody>
        </p:sp>
        <p:sp>
          <p:nvSpPr>
            <p:cNvPr id="412" name="Google Shape;412;p10"/>
            <p:cNvSpPr txBox="1"/>
            <p:nvPr/>
          </p:nvSpPr>
          <p:spPr>
            <a:xfrm>
              <a:off x="3946150" y="1522100"/>
              <a:ext cx="47463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1400"/>
                <a:buFont typeface="Arial"/>
                <a:buNone/>
              </a:pPr>
              <a:r>
                <a:t/>
              </a:r>
              <a:endParaRPr b="0" i="0" sz="800" u="none" cap="none" strike="noStrike">
                <a:solidFill>
                  <a:schemeClr val="dk1"/>
                </a:solidFill>
                <a:latin typeface="Montserrat"/>
                <a:ea typeface="Montserrat"/>
                <a:cs typeface="Montserrat"/>
                <a:sym typeface="Montserrat"/>
              </a:endParaRPr>
            </a:p>
          </p:txBody>
        </p:sp>
        <p:sp>
          <p:nvSpPr>
            <p:cNvPr id="413" name="Google Shape;413;p10"/>
            <p:cNvSpPr txBox="1"/>
            <p:nvPr/>
          </p:nvSpPr>
          <p:spPr>
            <a:xfrm>
              <a:off x="3946150" y="2062725"/>
              <a:ext cx="47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14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Solid waste management</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Improve solid waste management systems to divert waste from landfills and prevent illegal dumping. It includes 1) the development of local comprehensive solid waste management plans, 2) projects of new waste disposal sites, 3) waste -to-energy projects.  </a:t>
              </a:r>
              <a:endParaRPr b="0" i="0" sz="800" u="none" cap="none" strike="noStrike">
                <a:solidFill>
                  <a:schemeClr val="dk1"/>
                </a:solidFill>
                <a:latin typeface="Montserrat"/>
                <a:ea typeface="Montserrat"/>
                <a:cs typeface="Montserrat"/>
                <a:sym typeface="Montserrat"/>
              </a:endParaRPr>
            </a:p>
          </p:txBody>
        </p:sp>
        <p:sp>
          <p:nvSpPr>
            <p:cNvPr id="414" name="Google Shape;414;p10"/>
            <p:cNvSpPr txBox="1"/>
            <p:nvPr/>
          </p:nvSpPr>
          <p:spPr>
            <a:xfrm>
              <a:off x="3946150" y="1413888"/>
              <a:ext cx="47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chemeClr val="dk1"/>
                </a:buClr>
                <a:buSzPts val="11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Public transport and active mobility</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1) Promote public transportation use to maximize safety and accessibility. 2) Incentivize active mobility through cycling lanes, parking meters, and pedestrian routes.3) Electrify public transport to improve air quality, and reduce energy consumption and CO</a:t>
              </a:r>
              <a:r>
                <a:rPr b="0" baseline="-25000" i="0" lang="en" sz="800" u="none" cap="none" strike="noStrike">
                  <a:solidFill>
                    <a:schemeClr val="dk1"/>
                  </a:solidFill>
                  <a:latin typeface="Montserrat"/>
                  <a:ea typeface="Montserrat"/>
                  <a:cs typeface="Montserrat"/>
                  <a:sym typeface="Montserrat"/>
                </a:rPr>
                <a:t>2</a:t>
              </a:r>
              <a:r>
                <a:rPr b="0" i="0" lang="en" sz="800" u="none" cap="none" strike="noStrike">
                  <a:solidFill>
                    <a:schemeClr val="dk1"/>
                  </a:solidFill>
                  <a:latin typeface="Montserrat"/>
                  <a:ea typeface="Montserrat"/>
                  <a:cs typeface="Montserrat"/>
                  <a:sym typeface="Montserrat"/>
                </a:rPr>
                <a:t> emissions.</a:t>
              </a:r>
              <a:endParaRPr b="0" i="0" sz="800" u="none" cap="none" strike="noStrike">
                <a:solidFill>
                  <a:schemeClr val="dk1"/>
                </a:solidFill>
                <a:latin typeface="Montserrat"/>
                <a:ea typeface="Montserrat"/>
                <a:cs typeface="Montserrat"/>
                <a:sym typeface="Montserrat"/>
              </a:endParaRPr>
            </a:p>
          </p:txBody>
        </p:sp>
        <p:grpSp>
          <p:nvGrpSpPr>
            <p:cNvPr id="415" name="Google Shape;415;p10"/>
            <p:cNvGrpSpPr/>
            <p:nvPr/>
          </p:nvGrpSpPr>
          <p:grpSpPr>
            <a:xfrm>
              <a:off x="3400325" y="937076"/>
              <a:ext cx="457201" cy="464819"/>
              <a:chOff x="3476525" y="1531826"/>
              <a:chExt cx="457201" cy="464819"/>
            </a:xfrm>
          </p:grpSpPr>
          <p:pic>
            <p:nvPicPr>
              <p:cNvPr id="416" name="Google Shape;416;p10"/>
              <p:cNvPicPr preferRelativeResize="0"/>
              <p:nvPr/>
            </p:nvPicPr>
            <p:blipFill rotWithShape="1">
              <a:blip r:embed="rId4">
                <a:alphaModFix/>
              </a:blip>
              <a:srcRect b="0" l="1017" r="1018" t="0"/>
              <a:stretch/>
            </p:blipFill>
            <p:spPr>
              <a:xfrm>
                <a:off x="3476525" y="1531826"/>
                <a:ext cx="457201" cy="464819"/>
              </a:xfrm>
              <a:prstGeom prst="rect">
                <a:avLst/>
              </a:prstGeom>
              <a:noFill/>
              <a:ln>
                <a:noFill/>
              </a:ln>
            </p:spPr>
          </p:pic>
          <p:sp>
            <p:nvSpPr>
              <p:cNvPr id="417" name="Google Shape;417;p10"/>
              <p:cNvSpPr/>
              <p:nvPr/>
            </p:nvSpPr>
            <p:spPr>
              <a:xfrm>
                <a:off x="3497975" y="1555775"/>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418" name="Google Shape;418;p10"/>
            <p:cNvPicPr preferRelativeResize="0"/>
            <p:nvPr/>
          </p:nvPicPr>
          <p:blipFill rotWithShape="1">
            <a:blip r:embed="rId5">
              <a:alphaModFix/>
            </a:blip>
            <a:srcRect b="0" l="903" r="902" t="0"/>
            <a:stretch/>
          </p:blipFill>
          <p:spPr>
            <a:xfrm>
              <a:off x="3400325" y="1544538"/>
              <a:ext cx="457201" cy="463731"/>
            </a:xfrm>
            <a:prstGeom prst="rect">
              <a:avLst/>
            </a:prstGeom>
            <a:noFill/>
            <a:ln>
              <a:noFill/>
            </a:ln>
          </p:spPr>
        </p:pic>
        <p:sp>
          <p:nvSpPr>
            <p:cNvPr id="419" name="Google Shape;419;p10"/>
            <p:cNvSpPr/>
            <p:nvPr/>
          </p:nvSpPr>
          <p:spPr>
            <a:xfrm>
              <a:off x="3421775" y="1570600"/>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0" name="Google Shape;420;p10"/>
            <p:cNvPicPr preferRelativeResize="0"/>
            <p:nvPr/>
          </p:nvPicPr>
          <p:blipFill rotWithShape="1">
            <a:blip r:embed="rId6">
              <a:alphaModFix/>
            </a:blip>
            <a:srcRect b="0" l="903" r="902" t="0"/>
            <a:stretch/>
          </p:blipFill>
          <p:spPr>
            <a:xfrm>
              <a:off x="3400325" y="2184013"/>
              <a:ext cx="457201" cy="463731"/>
            </a:xfrm>
            <a:prstGeom prst="rect">
              <a:avLst/>
            </a:prstGeom>
            <a:noFill/>
            <a:ln>
              <a:noFill/>
            </a:ln>
          </p:spPr>
        </p:pic>
        <p:sp>
          <p:nvSpPr>
            <p:cNvPr id="421" name="Google Shape;421;p10"/>
            <p:cNvSpPr/>
            <p:nvPr/>
          </p:nvSpPr>
          <p:spPr>
            <a:xfrm>
              <a:off x="3421775" y="2207388"/>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10"/>
            <p:cNvSpPr txBox="1"/>
            <p:nvPr/>
          </p:nvSpPr>
          <p:spPr>
            <a:xfrm>
              <a:off x="3946150" y="2711575"/>
              <a:ext cx="47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chemeClr val="dk1"/>
                </a:buClr>
                <a:buSzPts val="11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Natural resources management and conservation</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Preserve and improve wetlands and green areas, and implement Nature-Based Solutions. This policy lever pursues several objectives: preserving natural heritage, promoting tourism, improving water quality, mitigating flood risk, and climate risks.</a:t>
              </a:r>
              <a:endParaRPr b="0" i="0" sz="800" u="none" cap="none" strike="noStrike">
                <a:solidFill>
                  <a:schemeClr val="dk1"/>
                </a:solidFill>
                <a:latin typeface="Montserrat"/>
                <a:ea typeface="Montserrat"/>
                <a:cs typeface="Montserrat"/>
                <a:sym typeface="Montserrat"/>
              </a:endParaRPr>
            </a:p>
          </p:txBody>
        </p:sp>
        <p:pic>
          <p:nvPicPr>
            <p:cNvPr id="423" name="Google Shape;423;p10"/>
            <p:cNvPicPr preferRelativeResize="0"/>
            <p:nvPr/>
          </p:nvPicPr>
          <p:blipFill rotWithShape="1">
            <a:blip r:embed="rId7">
              <a:alphaModFix/>
            </a:blip>
            <a:srcRect b="0" l="903" r="902" t="0"/>
            <a:stretch/>
          </p:blipFill>
          <p:spPr>
            <a:xfrm>
              <a:off x="3428498" y="2773300"/>
              <a:ext cx="457201" cy="463731"/>
            </a:xfrm>
            <a:prstGeom prst="rect">
              <a:avLst/>
            </a:prstGeom>
            <a:noFill/>
            <a:ln>
              <a:noFill/>
            </a:ln>
          </p:spPr>
        </p:pic>
        <p:sp>
          <p:nvSpPr>
            <p:cNvPr id="424" name="Google Shape;424;p10"/>
            <p:cNvSpPr/>
            <p:nvPr/>
          </p:nvSpPr>
          <p:spPr>
            <a:xfrm>
              <a:off x="3449948" y="2798013"/>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10"/>
            <p:cNvSpPr txBox="1"/>
            <p:nvPr/>
          </p:nvSpPr>
          <p:spPr>
            <a:xfrm>
              <a:off x="3946150" y="3328950"/>
              <a:ext cx="4746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14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Land Use and Zoning</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Enable compact urban growth by promoting new construction within the city boundaries, and increasing population density in well-served and hazard-free areas.</a:t>
              </a:r>
              <a:endParaRPr b="0" i="0" sz="800" u="none" cap="none" strike="noStrike">
                <a:solidFill>
                  <a:schemeClr val="dk1"/>
                </a:solidFill>
                <a:latin typeface="Montserrat"/>
                <a:ea typeface="Montserrat"/>
                <a:cs typeface="Montserrat"/>
                <a:sym typeface="Montserrat"/>
              </a:endParaRPr>
            </a:p>
          </p:txBody>
        </p:sp>
        <p:sp>
          <p:nvSpPr>
            <p:cNvPr id="426" name="Google Shape;426;p10"/>
            <p:cNvSpPr txBox="1"/>
            <p:nvPr/>
          </p:nvSpPr>
          <p:spPr>
            <a:xfrm>
              <a:off x="3946150" y="3895525"/>
              <a:ext cx="47463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rgbClr val="000000"/>
                </a:buClr>
                <a:buSzPts val="1400"/>
                <a:buFont typeface="Arial"/>
                <a:buNone/>
              </a:pPr>
              <a:r>
                <a:t/>
              </a:r>
              <a:endParaRPr b="0" i="0" sz="800" u="none" cap="none" strike="noStrike">
                <a:solidFill>
                  <a:schemeClr val="dk1"/>
                </a:solidFill>
                <a:latin typeface="Montserrat"/>
                <a:ea typeface="Montserrat"/>
                <a:cs typeface="Montserrat"/>
                <a:sym typeface="Montserrat"/>
              </a:endParaRPr>
            </a:p>
          </p:txBody>
        </p:sp>
        <p:sp>
          <p:nvSpPr>
            <p:cNvPr id="427" name="Google Shape;427;p10"/>
            <p:cNvSpPr txBox="1"/>
            <p:nvPr/>
          </p:nvSpPr>
          <p:spPr>
            <a:xfrm>
              <a:off x="3946150" y="3787313"/>
              <a:ext cx="47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0"/>
                </a:spcAft>
                <a:buClr>
                  <a:schemeClr val="dk1"/>
                </a:buClr>
                <a:buSzPts val="1100"/>
                <a:buFont typeface="Arial"/>
                <a:buNone/>
              </a:pPr>
              <a:r>
                <a:rPr b="0" i="0" lang="en" sz="800" u="none" cap="none" strike="noStrike">
                  <a:solidFill>
                    <a:srgbClr val="E82265"/>
                  </a:solidFill>
                  <a:latin typeface="Montserrat Black"/>
                  <a:ea typeface="Montserrat Black"/>
                  <a:cs typeface="Montserrat Black"/>
                  <a:sym typeface="Montserrat Black"/>
                </a:rPr>
                <a:t>|</a:t>
              </a:r>
              <a:r>
                <a:rPr b="1" i="0" lang="en" sz="800" u="none" cap="none" strike="noStrike">
                  <a:solidFill>
                    <a:schemeClr val="dk1"/>
                  </a:solidFill>
                  <a:latin typeface="Montserrat"/>
                  <a:ea typeface="Montserrat"/>
                  <a:cs typeface="Montserrat"/>
                  <a:sym typeface="Montserrat"/>
                </a:rPr>
                <a:t> Public transport and active mobility</a:t>
              </a:r>
              <a:br>
                <a:rPr b="1"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1) Promote public transportation use to maximize safety and accessibility. 2) Incentivize active mobility through cycling lanes, parking meters, and pedestrian routes.3) Electrify public transport to improve air quality, and reduce energy consumption and CO</a:t>
              </a:r>
              <a:r>
                <a:rPr b="0" baseline="-25000" i="0" lang="en" sz="800" u="none" cap="none" strike="noStrike">
                  <a:solidFill>
                    <a:schemeClr val="dk1"/>
                  </a:solidFill>
                  <a:latin typeface="Montserrat"/>
                  <a:ea typeface="Montserrat"/>
                  <a:cs typeface="Montserrat"/>
                  <a:sym typeface="Montserrat"/>
                </a:rPr>
                <a:t>2</a:t>
              </a:r>
              <a:r>
                <a:rPr b="0" i="0" lang="en" sz="800" u="none" cap="none" strike="noStrike">
                  <a:solidFill>
                    <a:schemeClr val="dk1"/>
                  </a:solidFill>
                  <a:latin typeface="Montserrat"/>
                  <a:ea typeface="Montserrat"/>
                  <a:cs typeface="Montserrat"/>
                  <a:sym typeface="Montserrat"/>
                </a:rPr>
                <a:t> emissions.</a:t>
              </a:r>
              <a:endParaRPr b="0" i="0" sz="800" u="none" cap="none" strike="noStrike">
                <a:solidFill>
                  <a:schemeClr val="dk1"/>
                </a:solidFill>
                <a:latin typeface="Montserrat"/>
                <a:ea typeface="Montserrat"/>
                <a:cs typeface="Montserrat"/>
                <a:sym typeface="Montserrat"/>
              </a:endParaRPr>
            </a:p>
          </p:txBody>
        </p:sp>
        <p:grpSp>
          <p:nvGrpSpPr>
            <p:cNvPr id="428" name="Google Shape;428;p10"/>
            <p:cNvGrpSpPr/>
            <p:nvPr/>
          </p:nvGrpSpPr>
          <p:grpSpPr>
            <a:xfrm>
              <a:off x="3400325" y="3310501"/>
              <a:ext cx="457201" cy="464819"/>
              <a:chOff x="3476525" y="1531826"/>
              <a:chExt cx="457201" cy="464819"/>
            </a:xfrm>
          </p:grpSpPr>
          <p:pic>
            <p:nvPicPr>
              <p:cNvPr id="429" name="Google Shape;429;p10"/>
              <p:cNvPicPr preferRelativeResize="0"/>
              <p:nvPr/>
            </p:nvPicPr>
            <p:blipFill rotWithShape="1">
              <a:blip r:embed="rId4">
                <a:alphaModFix/>
              </a:blip>
              <a:srcRect b="0" l="1017" r="1018" t="0"/>
              <a:stretch/>
            </p:blipFill>
            <p:spPr>
              <a:xfrm>
                <a:off x="3476525" y="1531826"/>
                <a:ext cx="457201" cy="464819"/>
              </a:xfrm>
              <a:prstGeom prst="rect">
                <a:avLst/>
              </a:prstGeom>
              <a:noFill/>
              <a:ln>
                <a:noFill/>
              </a:ln>
            </p:spPr>
          </p:pic>
          <p:sp>
            <p:nvSpPr>
              <p:cNvPr id="430" name="Google Shape;430;p10"/>
              <p:cNvSpPr/>
              <p:nvPr/>
            </p:nvSpPr>
            <p:spPr>
              <a:xfrm>
                <a:off x="3497975" y="1555775"/>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431" name="Google Shape;431;p10"/>
            <p:cNvPicPr preferRelativeResize="0"/>
            <p:nvPr/>
          </p:nvPicPr>
          <p:blipFill rotWithShape="1">
            <a:blip r:embed="rId5">
              <a:alphaModFix/>
            </a:blip>
            <a:srcRect b="0" l="903" r="902" t="0"/>
            <a:stretch/>
          </p:blipFill>
          <p:spPr>
            <a:xfrm>
              <a:off x="3400325" y="3917963"/>
              <a:ext cx="457201" cy="463731"/>
            </a:xfrm>
            <a:prstGeom prst="rect">
              <a:avLst/>
            </a:prstGeom>
            <a:noFill/>
            <a:ln>
              <a:noFill/>
            </a:ln>
          </p:spPr>
        </p:pic>
        <p:sp>
          <p:nvSpPr>
            <p:cNvPr id="432" name="Google Shape;432;p10"/>
            <p:cNvSpPr/>
            <p:nvPr/>
          </p:nvSpPr>
          <p:spPr>
            <a:xfrm>
              <a:off x="3421775" y="3944025"/>
              <a:ext cx="414300" cy="414300"/>
            </a:xfrm>
            <a:prstGeom prst="ellipse">
              <a:avLst/>
            </a:prstGeom>
            <a:no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11"/>
          <p:cNvSpPr/>
          <p:nvPr/>
        </p:nvSpPr>
        <p:spPr>
          <a:xfrm flipH="1">
            <a:off x="496875" y="1460750"/>
            <a:ext cx="2288100" cy="1542600"/>
          </a:xfrm>
          <a:prstGeom prst="round1Rect">
            <a:avLst>
              <a:gd fmla="val 16667" name="adj"/>
            </a:avLst>
          </a:prstGeom>
          <a:solidFill>
            <a:srgbClr val="FFFFFF">
              <a:alpha val="45882"/>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11"/>
          <p:cNvSpPr txBox="1"/>
          <p:nvPr/>
        </p:nvSpPr>
        <p:spPr>
          <a:xfrm>
            <a:off x="3051100" y="1543325"/>
            <a:ext cx="16878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50"/>
              <a:buFont typeface="Arial"/>
              <a:buNone/>
            </a:pPr>
            <a:r>
              <a:rPr b="0" i="0" lang="en" sz="800" u="none" cap="none" strike="noStrike">
                <a:solidFill>
                  <a:schemeClr val="dk1"/>
                </a:solidFill>
                <a:latin typeface="Montserrat SemiBold"/>
                <a:ea typeface="Montserrat SemiBold"/>
                <a:cs typeface="Montserrat SemiBold"/>
                <a:sym typeface="Montserrat SemiBold"/>
              </a:rPr>
              <a:t>Population density:</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50"/>
              <a:buFont typeface="Arial"/>
              <a:buNone/>
            </a:pPr>
            <a:r>
              <a:rPr b="0" i="0" lang="en" sz="800" u="none" cap="none" strike="noStrike">
                <a:solidFill>
                  <a:schemeClr val="dk1"/>
                </a:solidFill>
                <a:latin typeface="Montserrat"/>
                <a:ea typeface="Montserrat"/>
                <a:cs typeface="Montserrat"/>
                <a:sym typeface="Montserrat"/>
              </a:rPr>
              <a:t>Number of inhabitants per square kilometer in cities in 2050.</a:t>
            </a:r>
            <a:endParaRPr b="0" i="0" sz="800" u="none" cap="none" strike="noStrike">
              <a:solidFill>
                <a:schemeClr val="dk1"/>
              </a:solidFill>
              <a:latin typeface="Montserrat"/>
              <a:ea typeface="Montserrat"/>
              <a:cs typeface="Montserrat"/>
              <a:sym typeface="Montserrat"/>
            </a:endParaRPr>
          </a:p>
        </p:txBody>
      </p:sp>
      <p:sp>
        <p:nvSpPr>
          <p:cNvPr id="439" name="Google Shape;439;p11"/>
          <p:cNvSpPr txBox="1"/>
          <p:nvPr/>
        </p:nvSpPr>
        <p:spPr>
          <a:xfrm>
            <a:off x="5014100" y="1543325"/>
            <a:ext cx="16878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850"/>
              <a:buFont typeface="Arial"/>
              <a:buNone/>
            </a:pPr>
            <a:r>
              <a:rPr b="0" i="0" lang="en" sz="800" u="none" cap="none" strike="noStrike">
                <a:solidFill>
                  <a:schemeClr val="dk1"/>
                </a:solidFill>
                <a:latin typeface="Montserrat SemiBold"/>
                <a:ea typeface="Montserrat SemiBold"/>
                <a:cs typeface="Montserrat SemiBold"/>
                <a:sym typeface="Montserrat SemiBold"/>
              </a:rPr>
              <a:t>Land consumption:</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chemeClr val="dk1"/>
              </a:buClr>
              <a:buSzPts val="850"/>
              <a:buFont typeface="Arial"/>
              <a:buNone/>
            </a:pPr>
            <a:r>
              <a:rPr b="0" i="0" lang="en" sz="800" u="none" cap="none" strike="noStrike">
                <a:solidFill>
                  <a:schemeClr val="dk1"/>
                </a:solidFill>
                <a:latin typeface="Montserrat"/>
                <a:ea typeface="Montserrat"/>
                <a:cs typeface="Montserrat"/>
                <a:sym typeface="Montserrat"/>
              </a:rPr>
              <a:t>Square kilometers of land predicted to transition from natural or agricultural into urban functions (such as commercial, industrial, or residential) by 2050.</a:t>
            </a:r>
            <a:endParaRPr b="0" i="0" sz="800" u="none" cap="none" strike="noStrike">
              <a:solidFill>
                <a:schemeClr val="dk1"/>
              </a:solidFill>
              <a:latin typeface="Montserrat"/>
              <a:ea typeface="Montserrat"/>
              <a:cs typeface="Montserrat"/>
              <a:sym typeface="Montserrat"/>
            </a:endParaRPr>
          </a:p>
        </p:txBody>
      </p:sp>
      <p:sp>
        <p:nvSpPr>
          <p:cNvPr id="440" name="Google Shape;440;p11"/>
          <p:cNvSpPr txBox="1"/>
          <p:nvPr/>
        </p:nvSpPr>
        <p:spPr>
          <a:xfrm>
            <a:off x="581550" y="3162600"/>
            <a:ext cx="21702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SemiBold"/>
                <a:ea typeface="Montserrat SemiBold"/>
                <a:cs typeface="Montserrat SemiBold"/>
                <a:sym typeface="Montserrat SemiBold"/>
              </a:rPr>
              <a:t>Proximity to urban amenities: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a:ea typeface="Montserrat"/>
                <a:cs typeface="Montserrat"/>
                <a:sym typeface="Montserrat"/>
              </a:rPr>
              <a:t>Percentage of the population living at a recommended distance from the following urban amenities (ITDP, 2017): </a:t>
            </a:r>
            <a:endParaRPr b="0" i="0" sz="800" u="none" cap="none" strike="noStrike">
              <a:solidFill>
                <a:schemeClr val="dk1"/>
              </a:solidFill>
              <a:latin typeface="Montserrat"/>
              <a:ea typeface="Montserrat"/>
              <a:cs typeface="Montserrat"/>
              <a:sym typeface="Montserrat"/>
            </a:endParaRPr>
          </a:p>
          <a:p>
            <a:pPr indent="-95250" lvl="0" marL="114300" marR="0" rtl="0" algn="l">
              <a:lnSpc>
                <a:spcPct val="100000"/>
              </a:lnSpc>
              <a:spcBef>
                <a:spcPts val="0"/>
              </a:spcBef>
              <a:spcAft>
                <a:spcPts val="0"/>
              </a:spcAft>
              <a:buClr>
                <a:schemeClr val="dk1"/>
              </a:buClr>
              <a:buSzPts val="600"/>
              <a:buFont typeface="Montserrat"/>
              <a:buChar char="●"/>
            </a:pPr>
            <a:r>
              <a:rPr b="0" i="0" lang="en" sz="800" u="none" cap="none" strike="noStrike">
                <a:solidFill>
                  <a:schemeClr val="dk1"/>
                </a:solidFill>
                <a:latin typeface="Montserrat"/>
                <a:ea typeface="Montserrat"/>
                <a:cs typeface="Montserrat"/>
                <a:sym typeface="Montserrat"/>
              </a:rPr>
              <a:t>1000 m walking distance to schools </a:t>
            </a:r>
            <a:endParaRPr b="0" i="0" sz="800" u="none" cap="none" strike="noStrike">
              <a:solidFill>
                <a:schemeClr val="dk1"/>
              </a:solidFill>
              <a:latin typeface="Montserrat"/>
              <a:ea typeface="Montserrat"/>
              <a:cs typeface="Montserrat"/>
              <a:sym typeface="Montserrat"/>
            </a:endParaRPr>
          </a:p>
          <a:p>
            <a:pPr indent="-95250" lvl="0" marL="114300" marR="0" rtl="0" algn="l">
              <a:lnSpc>
                <a:spcPct val="100000"/>
              </a:lnSpc>
              <a:spcBef>
                <a:spcPts val="0"/>
              </a:spcBef>
              <a:spcAft>
                <a:spcPts val="0"/>
              </a:spcAft>
              <a:buClr>
                <a:schemeClr val="dk1"/>
              </a:buClr>
              <a:buSzPts val="600"/>
              <a:buFont typeface="Montserrat"/>
              <a:buChar char="●"/>
            </a:pPr>
            <a:r>
              <a:rPr b="0" i="0" lang="en" sz="800" u="none" cap="none" strike="noStrike">
                <a:solidFill>
                  <a:schemeClr val="dk1"/>
                </a:solidFill>
                <a:latin typeface="Montserrat"/>
                <a:ea typeface="Montserrat"/>
                <a:cs typeface="Montserrat"/>
                <a:sym typeface="Montserrat"/>
              </a:rPr>
              <a:t>1,000 m walking distance to health centers </a:t>
            </a:r>
            <a:endParaRPr b="0" i="0" sz="800" u="none" cap="none" strike="noStrike">
              <a:solidFill>
                <a:schemeClr val="dk1"/>
              </a:solidFill>
              <a:latin typeface="Montserrat"/>
              <a:ea typeface="Montserrat"/>
              <a:cs typeface="Montserrat"/>
              <a:sym typeface="Montserrat"/>
            </a:endParaRPr>
          </a:p>
          <a:p>
            <a:pPr indent="-95250" lvl="0" marL="114300" marR="0" rtl="0" algn="l">
              <a:lnSpc>
                <a:spcPct val="100000"/>
              </a:lnSpc>
              <a:spcBef>
                <a:spcPts val="0"/>
              </a:spcBef>
              <a:spcAft>
                <a:spcPts val="0"/>
              </a:spcAft>
              <a:buClr>
                <a:schemeClr val="dk1"/>
              </a:buClr>
              <a:buSzPts val="600"/>
              <a:buFont typeface="Montserrat"/>
              <a:buChar char="●"/>
            </a:pPr>
            <a:r>
              <a:rPr b="0" i="0" lang="en" sz="800" u="none" cap="none" strike="noStrike">
                <a:solidFill>
                  <a:schemeClr val="dk1"/>
                </a:solidFill>
                <a:latin typeface="Montserrat"/>
                <a:ea typeface="Montserrat"/>
                <a:cs typeface="Montserrat"/>
                <a:sym typeface="Montserrat"/>
              </a:rPr>
              <a:t>500 m walking distance to public spaces </a:t>
            </a:r>
            <a:endParaRPr b="0" i="0" sz="800" u="none" cap="none" strike="noStrike">
              <a:solidFill>
                <a:schemeClr val="dk1"/>
              </a:solidFill>
              <a:latin typeface="Montserrat"/>
              <a:ea typeface="Montserrat"/>
              <a:cs typeface="Montserrat"/>
              <a:sym typeface="Montserrat"/>
            </a:endParaRPr>
          </a:p>
        </p:txBody>
      </p:sp>
      <p:sp>
        <p:nvSpPr>
          <p:cNvPr id="441" name="Google Shape;441;p11"/>
          <p:cNvSpPr txBox="1"/>
          <p:nvPr/>
        </p:nvSpPr>
        <p:spPr>
          <a:xfrm>
            <a:off x="581550" y="1619525"/>
            <a:ext cx="2112000" cy="123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1000"/>
              </a:spcBef>
              <a:spcAft>
                <a:spcPts val="1000"/>
              </a:spcAft>
              <a:buClr>
                <a:schemeClr val="dk1"/>
              </a:buClr>
              <a:buSzPts val="1100"/>
              <a:buFont typeface="Arial"/>
              <a:buNone/>
            </a:pPr>
            <a:r>
              <a:rPr b="0" i="0" lang="en" sz="800" u="none" cap="none" strike="noStrike">
                <a:solidFill>
                  <a:schemeClr val="dk1"/>
                </a:solidFill>
                <a:latin typeface="Montserrat"/>
                <a:ea typeface="Montserrat"/>
                <a:cs typeface="Montserrat"/>
                <a:sym typeface="Montserrat"/>
              </a:rPr>
              <a:t>To contrast urbanization trends we use the following indicators for the analysis of the five cities: </a:t>
            </a:r>
            <a:endParaRPr b="0" i="0" sz="800" u="none" cap="none" strike="noStrike">
              <a:solidFill>
                <a:schemeClr val="dk1"/>
              </a:solidFill>
              <a:latin typeface="Montserrat"/>
              <a:ea typeface="Montserrat"/>
              <a:cs typeface="Montserrat"/>
              <a:sym typeface="Montserrat"/>
            </a:endParaRPr>
          </a:p>
        </p:txBody>
      </p:sp>
      <p:sp>
        <p:nvSpPr>
          <p:cNvPr id="442" name="Google Shape;442;p11"/>
          <p:cNvSpPr txBox="1"/>
          <p:nvPr/>
        </p:nvSpPr>
        <p:spPr>
          <a:xfrm>
            <a:off x="6965675" y="1543325"/>
            <a:ext cx="16878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400"/>
              </a:spcBef>
              <a:spcAft>
                <a:spcPts val="1200"/>
              </a:spcAft>
              <a:buClr>
                <a:srgbClr val="000000"/>
              </a:buClr>
              <a:buSzPts val="850"/>
              <a:buFont typeface="Arial"/>
              <a:buNone/>
            </a:pPr>
            <a:r>
              <a:rPr b="0" i="0" lang="en" sz="800" u="none" cap="none" strike="noStrike">
                <a:solidFill>
                  <a:schemeClr val="dk1"/>
                </a:solidFill>
                <a:latin typeface="Montserrat"/>
                <a:ea typeface="Montserrat"/>
                <a:cs typeface="Montserrat"/>
                <a:sym typeface="Montserrat"/>
              </a:rPr>
              <a:t>Natural land and wetlands </a:t>
            </a:r>
            <a:br>
              <a:rPr b="0" i="0" lang="en" sz="800" u="none" cap="none" strike="noStrike">
                <a:solidFill>
                  <a:schemeClr val="dk1"/>
                </a:solidFill>
                <a:latin typeface="Montserrat"/>
                <a:ea typeface="Montserrat"/>
                <a:cs typeface="Montserrat"/>
                <a:sym typeface="Montserrat"/>
              </a:rPr>
            </a:br>
            <a:r>
              <a:rPr b="0" i="0" lang="en" sz="800" u="none" cap="none" strike="noStrike">
                <a:solidFill>
                  <a:schemeClr val="dk1"/>
                </a:solidFill>
                <a:latin typeface="Montserrat"/>
                <a:ea typeface="Montserrat"/>
                <a:cs typeface="Montserrat"/>
                <a:sym typeface="Montserrat"/>
              </a:rPr>
              <a:t>Square kilometers of natural land and wetlands that are expected to be lost to urban areas, using 2050 as the horizon year. </a:t>
            </a:r>
            <a:endParaRPr b="0" i="0" sz="800" u="none" cap="none" strike="noStrike">
              <a:solidFill>
                <a:schemeClr val="dk1"/>
              </a:solidFill>
              <a:latin typeface="Montserrat"/>
              <a:ea typeface="Montserrat"/>
              <a:cs typeface="Montserrat"/>
              <a:sym typeface="Montserrat"/>
            </a:endParaRPr>
          </a:p>
        </p:txBody>
      </p:sp>
      <p:sp>
        <p:nvSpPr>
          <p:cNvPr id="443" name="Google Shape;443;p11"/>
          <p:cNvSpPr txBox="1"/>
          <p:nvPr/>
        </p:nvSpPr>
        <p:spPr>
          <a:xfrm>
            <a:off x="3051100" y="3162600"/>
            <a:ext cx="16878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SemiBold"/>
                <a:ea typeface="Montserrat SemiBold"/>
                <a:cs typeface="Montserrat SemiBold"/>
                <a:sym typeface="Montserrat SemiBold"/>
              </a:rPr>
              <a:t>Proximity to mobility: </a:t>
            </a:r>
            <a:r>
              <a:rPr b="0" i="0" lang="en" sz="800" u="none" cap="none" strike="noStrike">
                <a:solidFill>
                  <a:schemeClr val="dk1"/>
                </a:solidFill>
                <a:latin typeface="Montserrat"/>
                <a:ea typeface="Montserrat"/>
                <a:cs typeface="Montserrat"/>
                <a:sym typeface="Montserrat"/>
              </a:rPr>
              <a:t>Percentage of the population living at a recommended distance from: </a:t>
            </a:r>
            <a:endParaRPr b="0" i="0" sz="800" u="none" cap="none" strike="noStrike">
              <a:solidFill>
                <a:schemeClr val="dk1"/>
              </a:solidFill>
              <a:latin typeface="Montserrat"/>
              <a:ea typeface="Montserrat"/>
              <a:cs typeface="Montserrat"/>
              <a:sym typeface="Montserrat"/>
            </a:endParaRPr>
          </a:p>
          <a:p>
            <a:pPr indent="-95250" lvl="0" marL="114300" marR="0" rtl="0" algn="l">
              <a:lnSpc>
                <a:spcPct val="100000"/>
              </a:lnSpc>
              <a:spcBef>
                <a:spcPts val="0"/>
              </a:spcBef>
              <a:spcAft>
                <a:spcPts val="0"/>
              </a:spcAft>
              <a:buClr>
                <a:schemeClr val="dk1"/>
              </a:buClr>
              <a:buSzPts val="600"/>
              <a:buFont typeface="Montserrat"/>
              <a:buChar char="●"/>
            </a:pPr>
            <a:r>
              <a:rPr b="0" i="0" lang="en" sz="800" u="none" cap="none" strike="noStrike">
                <a:solidFill>
                  <a:schemeClr val="dk1"/>
                </a:solidFill>
                <a:latin typeface="Montserrat"/>
                <a:ea typeface="Montserrat"/>
                <a:cs typeface="Montserrat"/>
                <a:sym typeface="Montserrat"/>
              </a:rPr>
              <a:t>800 m walking distance to  bus stops, railway stations </a:t>
            </a:r>
            <a:endParaRPr b="0" i="0" sz="800" u="none" cap="none" strike="noStrike">
              <a:solidFill>
                <a:schemeClr val="dk1"/>
              </a:solidFill>
              <a:latin typeface="Montserrat"/>
              <a:ea typeface="Montserrat"/>
              <a:cs typeface="Montserrat"/>
              <a:sym typeface="Montserrat"/>
            </a:endParaRPr>
          </a:p>
          <a:p>
            <a:pPr indent="-95250" lvl="0" marL="114300" marR="0" rtl="0" algn="l">
              <a:lnSpc>
                <a:spcPct val="100000"/>
              </a:lnSpc>
              <a:spcBef>
                <a:spcPts val="0"/>
              </a:spcBef>
              <a:spcAft>
                <a:spcPts val="0"/>
              </a:spcAft>
              <a:buClr>
                <a:schemeClr val="dk1"/>
              </a:buClr>
              <a:buSzPts val="600"/>
              <a:buFont typeface="Montserrat"/>
              <a:buChar char="●"/>
            </a:pPr>
            <a:r>
              <a:rPr b="0" i="0" lang="en" sz="800" u="none" cap="none" strike="noStrike">
                <a:solidFill>
                  <a:schemeClr val="dk1"/>
                </a:solidFill>
                <a:latin typeface="Montserrat"/>
                <a:ea typeface="Montserrat"/>
                <a:cs typeface="Montserrat"/>
                <a:sym typeface="Montserrat"/>
              </a:rPr>
              <a:t>800 m walking distance to cycle lanes</a:t>
            </a:r>
            <a:endParaRPr b="0" i="0" sz="800" u="none" cap="none" strike="noStrike">
              <a:solidFill>
                <a:schemeClr val="dk1"/>
              </a:solidFill>
              <a:latin typeface="Montserrat"/>
              <a:ea typeface="Montserrat"/>
              <a:cs typeface="Montserrat"/>
              <a:sym typeface="Montserrat"/>
            </a:endParaRPr>
          </a:p>
        </p:txBody>
      </p:sp>
      <p:sp>
        <p:nvSpPr>
          <p:cNvPr id="444" name="Google Shape;444;p11"/>
          <p:cNvSpPr txBox="1"/>
          <p:nvPr/>
        </p:nvSpPr>
        <p:spPr>
          <a:xfrm>
            <a:off x="5014100" y="3162600"/>
            <a:ext cx="16878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SemiBold"/>
                <a:ea typeface="Montserrat SemiBold"/>
                <a:cs typeface="Montserrat SemiBold"/>
                <a:sym typeface="Montserrat SemiBold"/>
              </a:rPr>
              <a:t>Proximity to economic hub: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a:ea typeface="Montserrat"/>
                <a:cs typeface="Montserrat"/>
                <a:sym typeface="Montserrat"/>
              </a:rPr>
              <a:t>Percentage of the population living within an economic center. Economic centers identification is based on nighttime lights data, Open Street Map and population spatial data. </a:t>
            </a:r>
            <a:endParaRPr b="0" i="0" sz="800" u="none" cap="none" strike="noStrike">
              <a:solidFill>
                <a:schemeClr val="dk1"/>
              </a:solidFill>
              <a:latin typeface="Montserrat"/>
              <a:ea typeface="Montserrat"/>
              <a:cs typeface="Montserrat"/>
              <a:sym typeface="Montserrat"/>
            </a:endParaRPr>
          </a:p>
        </p:txBody>
      </p:sp>
      <p:sp>
        <p:nvSpPr>
          <p:cNvPr id="445" name="Google Shape;445;p11"/>
          <p:cNvSpPr txBox="1"/>
          <p:nvPr/>
        </p:nvSpPr>
        <p:spPr>
          <a:xfrm>
            <a:off x="6965675" y="3162600"/>
            <a:ext cx="16878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SemiBold"/>
                <a:ea typeface="Montserrat SemiBold"/>
                <a:cs typeface="Montserrat SemiBold"/>
                <a:sym typeface="Montserrat SemiBold"/>
              </a:rPr>
              <a:t>Access to basic infrastructure: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1"/>
                </a:solidFill>
                <a:latin typeface="Montserrat"/>
                <a:ea typeface="Montserrat"/>
                <a:cs typeface="Montserrat"/>
                <a:sym typeface="Montserrat"/>
              </a:rPr>
              <a:t>Percentage of the total population connected to the water provision service.</a:t>
            </a:r>
            <a:endParaRPr b="0" i="0" sz="800" u="none" cap="none" strike="noStrike">
              <a:solidFill>
                <a:schemeClr val="dk1"/>
              </a:solidFill>
              <a:latin typeface="Montserrat"/>
              <a:ea typeface="Montserrat"/>
              <a:cs typeface="Montserrat"/>
              <a:sym typeface="Montserrat"/>
            </a:endParaRPr>
          </a:p>
        </p:txBody>
      </p:sp>
      <p:sp>
        <p:nvSpPr>
          <p:cNvPr id="446" name="Google Shape;446;p11"/>
          <p:cNvSpPr txBox="1"/>
          <p:nvPr/>
        </p:nvSpPr>
        <p:spPr>
          <a:xfrm>
            <a:off x="618328" y="505450"/>
            <a:ext cx="4471500" cy="541800"/>
          </a:xfrm>
          <a:prstGeom prst="rect">
            <a:avLst/>
          </a:prstGeom>
          <a:solidFill>
            <a:srgbClr val="FFFFFF">
              <a:alpha val="0"/>
            </a:srgbClr>
          </a:solid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List of</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indicators</a:t>
            </a:r>
            <a:endParaRPr b="1" i="0" sz="2200" u="none" cap="none" strike="noStrike">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50" name="Google Shape;450;p11"/>
            <p:cNvCxnSpPr/>
            <p:nvPr/>
          </p:nvCxnSpPr>
          <p:spPr>
            <a:xfrm>
              <a:off x="2780316" y="3012656"/>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53" name="Google Shape;453;p11"/>
            <p:cNvCxnSpPr/>
            <p:nvPr/>
          </p:nvCxnSpPr>
          <p:spPr>
            <a:xfrm>
              <a:off x="2780316" y="3012656"/>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56" name="Google Shape;456;p11"/>
            <p:cNvCxnSpPr/>
            <p:nvPr/>
          </p:nvCxnSpPr>
          <p:spPr>
            <a:xfrm>
              <a:off x="2780316" y="3012656"/>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59" name="Google Shape;459;p11"/>
            <p:cNvCxnSpPr/>
            <p:nvPr/>
          </p:nvCxnSpPr>
          <p:spPr>
            <a:xfrm>
              <a:off x="2780316" y="3012656"/>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62" name="Google Shape;462;p11"/>
            <p:cNvCxnSpPr/>
            <p:nvPr/>
          </p:nvCxnSpPr>
          <p:spPr>
            <a:xfrm>
              <a:off x="2780316" y="3012656"/>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65" name="Google Shape;465;p11"/>
            <p:cNvCxnSpPr/>
            <p:nvPr/>
          </p:nvCxnSpPr>
          <p:spPr>
            <a:xfrm>
              <a:off x="2778486" y="3014242"/>
              <a:ext cx="1882800" cy="0"/>
            </a:xfrm>
            <a:prstGeom prst="straightConnector1">
              <a:avLst/>
            </a:prstGeom>
            <a:noFill/>
            <a:ln cap="flat" cmpd="sng" w="9525">
              <a:solidFill>
                <a:schemeClr val="dk1"/>
              </a:solidFill>
              <a:prstDash val="solid"/>
              <a:round/>
              <a:headEnd len="sm" w="sm" type="none"/>
              <a:tailEnd len="sm" w="sm" type="none"/>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cap="flat" cmpd="sng" w="9525">
              <a:solidFill>
                <a:schemeClr val="dk1"/>
              </a:solidFill>
              <a:prstDash val="solid"/>
              <a:round/>
              <a:headEnd len="sm" w="sm" type="none"/>
              <a:tailEnd len="sm" w="sm" type="none"/>
            </a:ln>
          </p:spPr>
        </p:cxnSp>
        <p:cxnSp>
          <p:nvCxnSpPr>
            <p:cNvPr id="468" name="Google Shape;468;p11"/>
            <p:cNvCxnSpPr/>
            <p:nvPr/>
          </p:nvCxnSpPr>
          <p:spPr>
            <a:xfrm>
              <a:off x="2782950" y="3010372"/>
              <a:ext cx="1882800" cy="0"/>
            </a:xfrm>
            <a:prstGeom prst="straightConnector1">
              <a:avLst/>
            </a:prstGeom>
            <a:noFill/>
            <a:ln cap="flat" cmpd="sng" w="9525">
              <a:solidFill>
                <a:schemeClr val="dk1"/>
              </a:solidFill>
              <a:prstDash val="solid"/>
              <a:round/>
              <a:headEnd len="sm" w="sm" type="none"/>
              <a:tailEnd len="sm" w="sm" type="none"/>
            </a:ln>
          </p:spPr>
        </p:cxn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graphicFrame>
        <p:nvGraphicFramePr>
          <p:cNvPr id="473" name="Google Shape;473;p12"/>
          <p:cNvGraphicFramePr/>
          <p:nvPr/>
        </p:nvGraphicFramePr>
        <p:xfrm>
          <a:off x="622600" y="1394275"/>
          <a:ext cx="3000000" cy="3000000"/>
        </p:xfrm>
        <a:graphic>
          <a:graphicData uri="http://schemas.openxmlformats.org/drawingml/2006/table">
            <a:tbl>
              <a:tblPr>
                <a:noFill/>
                <a:tableStyleId>{8A5AE106-A68B-4ABD-9154-02E48FBF7B7F}</a:tableStyleId>
              </a:tblPr>
              <a:tblGrid>
                <a:gridCol w="1360650"/>
                <a:gridCol w="1425775"/>
                <a:gridCol w="2523125"/>
                <a:gridCol w="2589300"/>
              </a:tblGrid>
              <a:tr h="370850">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latin typeface="Montserrat"/>
                          <a:ea typeface="Montserrat"/>
                          <a:cs typeface="Montserrat"/>
                          <a:sym typeface="Montserrat"/>
                        </a:rPr>
                        <a:t>Lever</a:t>
                      </a:r>
                      <a:endParaRPr b="1" sz="1100" u="none" cap="none" strike="noStrike">
                        <a:latin typeface="Montserrat"/>
                        <a:ea typeface="Montserrat"/>
                        <a:cs typeface="Montserrat"/>
                        <a:sym typeface="Montserrat"/>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E82265"/>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latin typeface="Montserrat"/>
                          <a:ea typeface="Montserrat"/>
                          <a:cs typeface="Montserrat"/>
                          <a:sym typeface="Montserrat"/>
                        </a:rPr>
                        <a:t>Escenario 1</a:t>
                      </a:r>
                      <a:endParaRPr b="1" sz="1100" u="none" cap="none" strike="noStrike">
                        <a:latin typeface="Montserrat"/>
                        <a:ea typeface="Montserrat"/>
                        <a:cs typeface="Montserrat"/>
                        <a:sym typeface="Montserrat"/>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E82265"/>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latin typeface="Montserrat"/>
                          <a:ea typeface="Montserrat"/>
                          <a:cs typeface="Montserrat"/>
                          <a:sym typeface="Montserrat"/>
                        </a:rPr>
                        <a:t>Escenario 2</a:t>
                      </a:r>
                      <a:endParaRPr b="1" sz="1100" u="none" cap="none" strike="noStrike">
                        <a:latin typeface="Montserrat"/>
                        <a:ea typeface="Montserrat"/>
                        <a:cs typeface="Montserrat"/>
                        <a:sym typeface="Montserrat"/>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E82265"/>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latin typeface="Montserrat"/>
                          <a:ea typeface="Montserrat"/>
                          <a:cs typeface="Montserrat"/>
                          <a:sym typeface="Montserrat"/>
                        </a:rPr>
                        <a:t>Escenario 3</a:t>
                      </a:r>
                      <a:endParaRPr b="1" sz="1100" u="none" cap="none" strike="noStrike">
                        <a:latin typeface="Montserrat"/>
                        <a:ea typeface="Montserrat"/>
                        <a:cs typeface="Montserrat"/>
                        <a:sym typeface="Montserrat"/>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E82265"/>
                      </a:solidFill>
                      <a:prstDash val="solid"/>
                      <a:round/>
                      <a:headEnd len="sm" w="sm" type="none"/>
                      <a:tailEnd len="sm" w="sm" type="none"/>
                    </a:lnB>
                  </a:tcPr>
                </a:tc>
              </a:tr>
              <a:tr h="511550">
                <a:tc>
                  <a:txBody>
                    <a:bodyPr/>
                    <a:lstStyle/>
                    <a:p>
                      <a:pPr indent="0" lvl="0" marL="0" marR="0" rtl="0" algn="l">
                        <a:lnSpc>
                          <a:spcPct val="115000"/>
                        </a:lnSpc>
                        <a:spcBef>
                          <a:spcPts val="0"/>
                        </a:spcBef>
                        <a:spcAft>
                          <a:spcPts val="0"/>
                        </a:spcAft>
                        <a:buClr>
                          <a:srgbClr val="000000"/>
                        </a:buClr>
                        <a:buSzPts val="700"/>
                        <a:buFont typeface="Arial"/>
                        <a:buNone/>
                      </a:pPr>
                      <a:r>
                        <a:rPr lang="en" sz="800" u="none" cap="none" strike="noStrike">
                          <a:solidFill>
                            <a:schemeClr val="dk1"/>
                          </a:solidFill>
                          <a:latin typeface="Montserrat SemiBold"/>
                          <a:ea typeface="Montserrat SemiBold"/>
                          <a:cs typeface="Montserrat SemiBold"/>
                          <a:sym typeface="Montserrat SemiBold"/>
                        </a:rPr>
                        <a:t>La eficiencia energética aumenta en:</a:t>
                      </a:r>
                      <a:endParaRPr sz="800" u="none" cap="none" strike="noStrike">
                        <a:solidFill>
                          <a:schemeClr val="dk1"/>
                        </a:solidFill>
                        <a:latin typeface="Montserrat SemiBold"/>
                        <a:ea typeface="Montserrat SemiBold"/>
                        <a:cs typeface="Montserrat SemiBold"/>
                        <a:sym typeface="Montserrat SemiBold"/>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28575">
                      <a:solidFill>
                        <a:srgbClr val="E82265"/>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chemeClr val="dk1"/>
                        </a:buClr>
                        <a:buSzPts val="800"/>
                        <a:buFont typeface="Arial"/>
                        <a:buNone/>
                      </a:pPr>
                      <a:r>
                        <a:rPr lang="en" sz="1100" u="none" cap="none" strike="noStrike">
                          <a:solidFill>
                            <a:srgbClr val="E82265"/>
                          </a:solidFill>
                          <a:latin typeface="Montserrat"/>
                          <a:ea typeface="Montserrat"/>
                          <a:cs typeface="Montserrat"/>
                          <a:sym typeface="Montserrat"/>
                        </a:rPr>
                        <a:t>0%</a:t>
                      </a:r>
                      <a:endParaRPr sz="1100" u="none" cap="none" strike="noStrike">
                        <a:solidFill>
                          <a:srgbClr val="E82265"/>
                        </a:solidFill>
                        <a:latin typeface="Montserrat"/>
                        <a:ea typeface="Montserrat"/>
                        <a:cs typeface="Montserrat"/>
                        <a:sym typeface="Montserrat"/>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28575">
                      <a:solidFill>
                        <a:srgbClr val="E82265"/>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chemeClr val="dk1"/>
                        </a:buClr>
                        <a:buSzPts val="800"/>
                        <a:buFont typeface="Arial"/>
                        <a:buNone/>
                      </a:pPr>
                      <a:r>
                        <a:rPr lang="en" sz="1100">
                          <a:solidFill>
                            <a:srgbClr val="E82265"/>
                          </a:solidFill>
                          <a:latin typeface="Montserrat"/>
                          <a:ea typeface="Montserrat"/>
                          <a:cs typeface="Montserrat"/>
                          <a:sym typeface="Montserrat"/>
                        </a:rPr>
                        <a:t>15</a:t>
                      </a:r>
                      <a:r>
                        <a:rPr lang="en" sz="1100" u="none" cap="none" strike="noStrike">
                          <a:solidFill>
                            <a:srgbClr val="E82265"/>
                          </a:solidFill>
                          <a:latin typeface="Montserrat"/>
                          <a:ea typeface="Montserrat"/>
                          <a:cs typeface="Montserrat"/>
                          <a:sym typeface="Montserrat"/>
                        </a:rPr>
                        <a:t>%</a:t>
                      </a:r>
                      <a:endParaRPr sz="1100" u="none" cap="none" strike="noStrike">
                        <a:solidFill>
                          <a:srgbClr val="E82265"/>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28575">
                      <a:solidFill>
                        <a:srgbClr val="E82265"/>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chemeClr val="dk1"/>
                        </a:buClr>
                        <a:buSzPts val="800"/>
                        <a:buFont typeface="Arial"/>
                        <a:buNone/>
                      </a:pPr>
                      <a:r>
                        <a:rPr lang="en" sz="1100" u="none" cap="none" strike="noStrike">
                          <a:solidFill>
                            <a:srgbClr val="E82265"/>
                          </a:solidFill>
                          <a:latin typeface="Montserrat"/>
                          <a:ea typeface="Montserrat"/>
                          <a:cs typeface="Montserrat"/>
                          <a:sym typeface="Montserrat"/>
                        </a:rPr>
                        <a:t>30%</a:t>
                      </a:r>
                      <a:endParaRPr sz="1100" u="none" cap="none" strike="noStrike">
                        <a:solidFill>
                          <a:srgbClr val="E82265"/>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28575">
                      <a:solidFill>
                        <a:srgbClr val="E82265"/>
                      </a:solidFill>
                      <a:prstDash val="solid"/>
                      <a:round/>
                      <a:headEnd len="sm" w="sm" type="none"/>
                      <a:tailEnd len="sm" w="sm" type="none"/>
                    </a:lnT>
                    <a:lnB cap="flat" cmpd="sng" w="9525">
                      <a:solidFill>
                        <a:srgbClr val="9E9E9E"/>
                      </a:solidFill>
                      <a:prstDash val="solid"/>
                      <a:round/>
                      <a:headEnd len="sm" w="sm" type="none"/>
                      <a:tailEnd len="sm" w="sm" type="none"/>
                    </a:lnB>
                  </a:tcPr>
                </a:tc>
              </a:tr>
              <a:tr h="730550">
                <a:tc>
                  <a:txBody>
                    <a:bodyPr/>
                    <a:lstStyle/>
                    <a:p>
                      <a:pPr indent="0" lvl="0" marL="0" marR="0" rtl="0" algn="l">
                        <a:lnSpc>
                          <a:spcPct val="115000"/>
                        </a:lnSpc>
                        <a:spcBef>
                          <a:spcPts val="0"/>
                        </a:spcBef>
                        <a:spcAft>
                          <a:spcPts val="0"/>
                        </a:spcAft>
                        <a:buClr>
                          <a:srgbClr val="000000"/>
                        </a:buClr>
                        <a:buSzPts val="700"/>
                        <a:buFont typeface="Arial"/>
                        <a:buNone/>
                      </a:pPr>
                      <a:r>
                        <a:rPr lang="en" sz="800" u="none" cap="none" strike="noStrike">
                          <a:solidFill>
                            <a:schemeClr val="dk1"/>
                          </a:solidFill>
                          <a:latin typeface="Montserrat SemiBold"/>
                          <a:ea typeface="Montserrat SemiBold"/>
                          <a:cs typeface="Montserrat SemiBold"/>
                          <a:sym typeface="Montserrat SemiBold"/>
                        </a:rPr>
                        <a:t>Increase of public transport network and active mobility</a:t>
                      </a:r>
                      <a:endParaRPr sz="800" u="none" cap="none" strike="noStrike">
                        <a:solidFill>
                          <a:schemeClr val="dk1"/>
                        </a:solidFill>
                        <a:latin typeface="Montserrat SemiBold"/>
                        <a:ea typeface="Montserrat SemiBold"/>
                        <a:cs typeface="Montserrat SemiBold"/>
                        <a:sym typeface="Montserrat SemiBold"/>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700"/>
                        <a:buFont typeface="Arial"/>
                        <a:buNone/>
                      </a:pPr>
                      <a:r>
                        <a:rPr lang="en" sz="800" u="none" cap="none" strike="noStrike">
                          <a:solidFill>
                            <a:schemeClr val="dk1"/>
                          </a:solidFill>
                          <a:latin typeface="Montserrat"/>
                          <a:ea typeface="Montserrat"/>
                          <a:cs typeface="Montserrat"/>
                          <a:sym typeface="Montserrat"/>
                        </a:rPr>
                        <a:t>No further development of comprehensive mobility plans. </a:t>
                      </a:r>
                      <a:endParaRPr sz="800" u="none" cap="none" strike="noStrike">
                        <a:solidFill>
                          <a:schemeClr val="dk1"/>
                        </a:solidFill>
                        <a:latin typeface="Montserrat"/>
                        <a:ea typeface="Montserrat"/>
                        <a:cs typeface="Montserrat"/>
                        <a:sym typeface="Montserrat"/>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850"/>
                        <a:buFont typeface="Arial"/>
                        <a:buNone/>
                      </a:pPr>
                      <a:r>
                        <a:rPr lang="en" sz="800" u="none" cap="none" strike="noStrike">
                          <a:solidFill>
                            <a:schemeClr val="dk1"/>
                          </a:solidFill>
                          <a:latin typeface="Montserrat"/>
                          <a:ea typeface="Montserrat"/>
                          <a:cs typeface="Montserrat"/>
                          <a:sym typeface="Montserrat"/>
                        </a:rPr>
                        <a:t>Implementation of Light Rail and 181 km of cycle lanes (Urban Development Authority &amp; Ministry of Urban Development &amp; Housing, 2016, 2021a, 2021b, 2021c, 2021d, 2022a, 2022b, 2022c, 2022d, 2022e, 2022f; JICA, 2018)</a:t>
                      </a:r>
                      <a:endParaRPr sz="800" u="none" cap="none" strike="noStrike">
                        <a:solidFill>
                          <a:schemeClr val="dk1"/>
                        </a:solidFill>
                        <a:highlight>
                          <a:srgbClr val="FFFFFF"/>
                        </a:highlight>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850"/>
                        <a:buFont typeface="Arial"/>
                        <a:buNone/>
                      </a:pPr>
                      <a:r>
                        <a:rPr lang="en" sz="800" u="none" cap="none" strike="noStrike">
                          <a:solidFill>
                            <a:schemeClr val="dk1"/>
                          </a:solidFill>
                          <a:latin typeface="Montserrat"/>
                          <a:ea typeface="Montserrat"/>
                          <a:cs typeface="Montserrat"/>
                          <a:sym typeface="Montserrat"/>
                        </a:rPr>
                        <a:t>Implementation of BRT on the light rail network and the network planned in the document called “NAMA Design Document for Transport Sector of Sri Lanka” and implement 202 km of bicycle lanes.</a:t>
                      </a:r>
                      <a:endParaRPr sz="800" u="none" cap="none" strike="noStrike">
                        <a:solidFill>
                          <a:schemeClr val="dk1"/>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52550">
                <a:tc>
                  <a:txBody>
                    <a:bodyPr/>
                    <a:lstStyle/>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latin typeface="Montserrat SemiBold"/>
                          <a:ea typeface="Montserrat SemiBold"/>
                          <a:cs typeface="Montserrat SemiBold"/>
                          <a:sym typeface="Montserrat SemiBold"/>
                        </a:rPr>
                        <a:t>Solid waste management</a:t>
                      </a:r>
                      <a:endParaRPr sz="800" u="none" cap="none" strike="noStrike">
                        <a:solidFill>
                          <a:schemeClr val="dk1"/>
                        </a:solidFill>
                        <a:latin typeface="Montserrat SemiBold"/>
                        <a:ea typeface="Montserrat SemiBold"/>
                        <a:cs typeface="Montserrat SemiBold"/>
                        <a:sym typeface="Montserrat SemiBold"/>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800"/>
                        <a:buFont typeface="Arial"/>
                        <a:buNone/>
                      </a:pPr>
                      <a:r>
                        <a:rPr lang="en" sz="800" u="none" cap="none" strike="noStrike">
                          <a:solidFill>
                            <a:schemeClr val="dk1"/>
                          </a:solidFill>
                          <a:latin typeface="Montserrat"/>
                          <a:ea typeface="Montserrat"/>
                          <a:cs typeface="Montserrat"/>
                          <a:sym typeface="Montserrat"/>
                        </a:rPr>
                        <a:t>No efforts to improve waste management systems. </a:t>
                      </a:r>
                      <a:endParaRPr sz="800" u="none" cap="none" strike="noStrike">
                        <a:solidFill>
                          <a:schemeClr val="dk1"/>
                        </a:solidFill>
                        <a:latin typeface="Montserrat"/>
                        <a:ea typeface="Montserrat"/>
                        <a:cs typeface="Montserrat"/>
                        <a:sym typeface="Montserrat"/>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800"/>
                        <a:buFont typeface="Arial"/>
                        <a:buNone/>
                      </a:pPr>
                      <a:r>
                        <a:rPr lang="en" sz="800" u="none" cap="none" strike="noStrike">
                          <a:solidFill>
                            <a:schemeClr val="dk1"/>
                          </a:solidFill>
                          <a:latin typeface="Montserrat"/>
                          <a:ea typeface="Montserrat"/>
                          <a:cs typeface="Montserrat"/>
                          <a:sym typeface="Montserrat"/>
                        </a:rPr>
                        <a:t>Strategies related with waste separation, e-waste management, sanitary landfills implementation and waste-to-energy projects in Kerawalapitiya and Karadiyana. </a:t>
                      </a:r>
                      <a:endParaRPr sz="800" u="none" cap="none" strike="noStrike">
                        <a:solidFill>
                          <a:schemeClr val="dk1"/>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latin typeface="Montserrat"/>
                          <a:ea typeface="Montserrat"/>
                          <a:cs typeface="Montserrat"/>
                          <a:sym typeface="Montserrat"/>
                        </a:rPr>
                        <a:t>Rising recollection coverage to 95% by promoting a waste reduction percentage up to 73.1% through separation campaigns.</a:t>
                      </a:r>
                      <a:endParaRPr sz="800" u="none" cap="none" strike="noStrike">
                        <a:solidFill>
                          <a:schemeClr val="dk1"/>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95575">
                <a:tc>
                  <a:txBody>
                    <a:bodyPr/>
                    <a:lstStyle/>
                    <a:p>
                      <a:pPr indent="0" lvl="0" marL="0" marR="0" rtl="0" algn="l">
                        <a:lnSpc>
                          <a:spcPct val="115000"/>
                        </a:lnSpc>
                        <a:spcBef>
                          <a:spcPts val="0"/>
                        </a:spcBef>
                        <a:spcAft>
                          <a:spcPts val="0"/>
                        </a:spcAft>
                        <a:buClr>
                          <a:srgbClr val="000000"/>
                        </a:buClr>
                        <a:buSzPts val="700"/>
                        <a:buFont typeface="Arial"/>
                        <a:buNone/>
                      </a:pPr>
                      <a:r>
                        <a:rPr lang="en" sz="800" u="none" cap="none" strike="noStrike">
                          <a:solidFill>
                            <a:schemeClr val="dk1"/>
                          </a:solidFill>
                          <a:latin typeface="Montserrat SemiBold"/>
                          <a:ea typeface="Montserrat SemiBold"/>
                          <a:cs typeface="Montserrat SemiBold"/>
                          <a:sym typeface="Montserrat SemiBold"/>
                        </a:rPr>
                        <a:t>Natural resources management &amp; conservation</a:t>
                      </a:r>
                      <a:endParaRPr sz="800" u="none" cap="none" strike="noStrike">
                        <a:solidFill>
                          <a:schemeClr val="dk1"/>
                        </a:solidFill>
                        <a:latin typeface="Montserrat SemiBold"/>
                        <a:ea typeface="Montserrat SemiBold"/>
                        <a:cs typeface="Montserrat SemiBold"/>
                        <a:sym typeface="Montserrat SemiBold"/>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800"/>
                        <a:buFont typeface="Arial"/>
                        <a:buNone/>
                      </a:pPr>
                      <a:r>
                        <a:rPr lang="en" sz="800" u="none" cap="none" strike="noStrike">
                          <a:solidFill>
                            <a:schemeClr val="dk1"/>
                          </a:solidFill>
                          <a:latin typeface="Montserrat"/>
                          <a:ea typeface="Montserrat"/>
                          <a:cs typeface="Montserrat"/>
                          <a:sym typeface="Montserrat"/>
                        </a:rPr>
                        <a:t>No additional efforts to develop green infrastructure, reforestation, and wetland conservation. Colombo wetlands will continue to decrease at a rate of 1.2% annually.</a:t>
                      </a:r>
                      <a:endParaRPr sz="800" u="none" cap="none" strike="noStrike">
                        <a:solidFill>
                          <a:schemeClr val="dk1"/>
                        </a:solidFill>
                        <a:latin typeface="Montserrat"/>
                        <a:ea typeface="Montserrat"/>
                        <a:cs typeface="Montserrat"/>
                        <a:sym typeface="Montserrat"/>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latin typeface="Montserrat"/>
                          <a:ea typeface="Montserrat"/>
                          <a:cs typeface="Montserrat"/>
                          <a:sym typeface="Montserrat"/>
                        </a:rPr>
                        <a:t>Strong efforts to preserve 100% of existing wetlands.</a:t>
                      </a:r>
                      <a:endParaRPr sz="800" u="none" cap="none" strike="noStrike">
                        <a:solidFill>
                          <a:schemeClr val="dk1"/>
                        </a:solidFill>
                        <a:highlight>
                          <a:srgbClr val="FF3333"/>
                        </a:highlight>
                        <a:latin typeface="Montserrat"/>
                        <a:ea typeface="Montserrat"/>
                        <a:cs typeface="Montserrat"/>
                        <a:sym typeface="Montserrat"/>
                      </a:endParaRPr>
                    </a:p>
                    <a:p>
                      <a:pPr indent="0" lvl="0" marL="0" marR="0" rtl="0" algn="l">
                        <a:lnSpc>
                          <a:spcPct val="115000"/>
                        </a:lnSpc>
                        <a:spcBef>
                          <a:spcPts val="0"/>
                        </a:spcBef>
                        <a:spcAft>
                          <a:spcPts val="0"/>
                        </a:spcAft>
                        <a:buClr>
                          <a:schemeClr val="dk1"/>
                        </a:buClr>
                        <a:buSzPts val="800"/>
                        <a:buFont typeface="Arial"/>
                        <a:buNone/>
                      </a:pPr>
                      <a:r>
                        <a:rPr lang="en" sz="800" u="none" cap="none" strike="noStrike">
                          <a:solidFill>
                            <a:schemeClr val="dk1"/>
                          </a:solidFill>
                          <a:latin typeface="Montserrat"/>
                          <a:ea typeface="Montserrat"/>
                          <a:cs typeface="Montserrat"/>
                          <a:sym typeface="Montserrat"/>
                        </a:rPr>
                        <a:t>Develop 1,560 hectares of public open spaces across divisional secretariats to mitigate flooding, prevent tsunamis, and reduce heat island effects (Urban Development Authority &amp; Ministry of Urban Development &amp; Housing, 2016, 2021a, 2021b, 2021c, 2021d, 2022a, 2022b, 2022c, 2022d, 2022e, 2022f) </a:t>
                      </a:r>
                      <a:endParaRPr sz="800" u="none" cap="none" strike="noStrike">
                        <a:solidFill>
                          <a:schemeClr val="dk1"/>
                        </a:solidFill>
                        <a:highlight>
                          <a:srgbClr val="FFFFFF"/>
                        </a:highlight>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latin typeface="Montserrat"/>
                          <a:ea typeface="Montserrat"/>
                          <a:cs typeface="Montserrat"/>
                          <a:sym typeface="Montserrat"/>
                        </a:rPr>
                        <a:t>Strong efforts to preserve 100% of existing wetlands taking into consideration natural protected areas (UNEP - WCMC &amp; IUCN, 2024) and preservation efforts in low projected densification zones. Develop 1,430 hectares of public open spaces across divisional secretariats to mitigate flooding, prevent tsunamis, and reduce heat island effects.</a:t>
                      </a:r>
                      <a:endParaRPr sz="800" u="none" cap="none" strike="noStrike">
                        <a:solidFill>
                          <a:schemeClr val="dk1"/>
                        </a:solidFill>
                        <a:latin typeface="Montserrat"/>
                        <a:ea typeface="Montserrat"/>
                        <a:cs typeface="Montserrat"/>
                        <a:sym typeface="Montserra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474" name="Google Shape;474;p12"/>
          <p:cNvSpPr txBox="1"/>
          <p:nvPr/>
        </p:nvSpPr>
        <p:spPr>
          <a:xfrm>
            <a:off x="618323" y="505450"/>
            <a:ext cx="38109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Detailed policy levers</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Level of  effort</a:t>
            </a:r>
            <a:endParaRPr b="1" i="0" sz="2200" u="none" cap="none" strike="noStrik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14"/>
          <p:cNvSpPr txBox="1"/>
          <p:nvPr/>
        </p:nvSpPr>
        <p:spPr>
          <a:xfrm>
            <a:off x="598850" y="1396526"/>
            <a:ext cx="3220500" cy="237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600"/>
              </a:spcBef>
              <a:spcAft>
                <a:spcPts val="0"/>
              </a:spcAft>
              <a:buClr>
                <a:srgbClr val="000000"/>
              </a:buClr>
              <a:buSzPts val="800"/>
              <a:buFont typeface="Arial"/>
              <a:buNone/>
            </a:pPr>
            <a:r>
              <a:rPr b="0" i="0" lang="en" sz="800" u="none" cap="none" strike="noStrike">
                <a:solidFill>
                  <a:schemeClr val="dk1"/>
                </a:solidFill>
                <a:latin typeface="Montserrat SemiBold"/>
                <a:ea typeface="Montserrat SemiBold"/>
                <a:cs typeface="Montserrat SemiBold"/>
                <a:sym typeface="Montserrat SemiBold"/>
              </a:rPr>
              <a:t>In the Best Case scenario, the population living near hospitals will increase by 165%, while the population living near schools will increase by 43% compared to the baseline.</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900"/>
              </a:spcBef>
              <a:spcAft>
                <a:spcPts val="0"/>
              </a:spcAft>
              <a:buClr>
                <a:srgbClr val="000000"/>
              </a:buClr>
              <a:buSzPts val="800"/>
              <a:buFont typeface="Arial"/>
              <a:buNone/>
            </a:pPr>
            <a:r>
              <a:rPr b="0" i="0" lang="en" sz="800" u="none" cap="none" strike="noStrike">
                <a:solidFill>
                  <a:schemeClr val="dk1"/>
                </a:solidFill>
                <a:latin typeface="Montserrat"/>
                <a:ea typeface="Montserrat"/>
                <a:cs typeface="Montserrat"/>
                <a:sym typeface="Montserrat"/>
              </a:rPr>
              <a:t>These indicators account for the percentage of the population living at a recommended distance from health centers and schools. In 2020, 8% of the population had adequate access to health centers, while 27% lived near schools (75% in Colombo). Accessibility to these services will have the lowest improvements in the Do-Nothing scenario. Schools will remain unchanged, while access to healthcare will almost double. In the Planned scenario, access will improve compared to the Do-Nothing scenario. Accessibility to schools and healthcare will be highest in the Best Case scenario. Easy access to amenities provide social and environmental benefits that contribute to cities’s development and resilience. </a:t>
            </a:r>
            <a:endParaRPr b="0" i="0" sz="800" u="none" cap="none" strike="noStrike">
              <a:solidFill>
                <a:schemeClr val="dk1"/>
              </a:solidFill>
              <a:latin typeface="Montserrat"/>
              <a:ea typeface="Montserrat"/>
              <a:cs typeface="Montserrat"/>
              <a:sym typeface="Montserrat"/>
            </a:endParaRPr>
          </a:p>
        </p:txBody>
      </p:sp>
      <p:sp>
        <p:nvSpPr>
          <p:cNvPr id="481" name="Google Shape;481;p14"/>
          <p:cNvSpPr txBox="1"/>
          <p:nvPr/>
        </p:nvSpPr>
        <p:spPr>
          <a:xfrm>
            <a:off x="619182" y="3669992"/>
            <a:ext cx="3220500" cy="1050600"/>
          </a:xfrm>
          <a:prstGeom prst="rect">
            <a:avLst/>
          </a:prstGeom>
          <a:noFill/>
          <a:ln cap="flat" cmpd="sng" w="9525">
            <a:solidFill>
              <a:srgbClr val="E82265"/>
            </a:solidFill>
            <a:prstDash val="solid"/>
            <a:round/>
            <a:headEnd len="sm" w="sm" type="none"/>
            <a:tailEnd len="sm" w="sm" type="none"/>
          </a:ln>
        </p:spPr>
        <p:txBody>
          <a:bodyPr anchorCtr="0" anchor="t" bIns="68575" lIns="68575" spcFirstLastPara="1" rIns="68575" wrap="square" tIns="68575">
            <a:spAutoFit/>
          </a:bodyPr>
          <a:lstStyle/>
          <a:p>
            <a:pPr indent="0" lvl="0" marL="0" marR="0" rtl="0" algn="l">
              <a:lnSpc>
                <a:spcPct val="115000"/>
              </a:lnSpc>
              <a:spcBef>
                <a:spcPts val="900"/>
              </a:spcBef>
              <a:spcAft>
                <a:spcPts val="0"/>
              </a:spcAft>
              <a:buClr>
                <a:srgbClr val="000000"/>
              </a:buClr>
              <a:buSzPts val="800"/>
              <a:buFont typeface="Arial"/>
              <a:buNone/>
            </a:pPr>
            <a:r>
              <a:rPr b="0" i="0" lang="en" sz="750" u="none" cap="none" strike="noStrike">
                <a:solidFill>
                  <a:schemeClr val="dk1"/>
                </a:solidFill>
                <a:latin typeface="Montserrat SemiBold"/>
                <a:ea typeface="Montserrat SemiBold"/>
                <a:cs typeface="Montserrat SemiBold"/>
                <a:sym typeface="Montserrat SemiBold"/>
              </a:rPr>
              <a:t>Method:</a:t>
            </a:r>
            <a:r>
              <a:rPr b="0" i="0" lang="en" sz="750" u="none" cap="none" strike="noStrike">
                <a:solidFill>
                  <a:schemeClr val="dk1"/>
                </a:solidFill>
                <a:latin typeface="Montserrat"/>
                <a:ea typeface="Montserrat"/>
                <a:cs typeface="Montserrat"/>
                <a:sym typeface="Montserrat"/>
              </a:rPr>
              <a:t> Proximity to urban facilities is measured in percentage in reference to inhabitants (%) and location of amenities. The proximity (</a:t>
            </a:r>
            <a:r>
              <a:rPr b="0" i="0" lang="en" sz="750" u="none" cap="none" strike="noStrike">
                <a:solidFill>
                  <a:schemeClr val="dk1"/>
                </a:solidFill>
                <a:latin typeface="Montserrat SemiBold"/>
                <a:ea typeface="Montserrat SemiBold"/>
                <a:cs typeface="Montserrat SemiBold"/>
                <a:sym typeface="Montserrat SemiBold"/>
              </a:rPr>
              <a:t>amen_proxi)</a:t>
            </a:r>
            <a:r>
              <a:rPr b="0" i="0" lang="en" sz="750" u="none" cap="none" strike="noStrike">
                <a:solidFill>
                  <a:schemeClr val="dk1"/>
                </a:solidFill>
                <a:latin typeface="Montserrat"/>
                <a:ea typeface="Montserrat"/>
                <a:cs typeface="Montserrat"/>
                <a:sym typeface="Montserrat"/>
              </a:rPr>
              <a:t> is calculated through the spatial analysis for each public facility category</a:t>
            </a:r>
            <a:r>
              <a:rPr b="0" i="0" lang="en" sz="750" u="none" cap="none" strike="noStrike">
                <a:solidFill>
                  <a:schemeClr val="dk1"/>
                </a:solidFill>
                <a:latin typeface="Montserrat SemiBold"/>
                <a:ea typeface="Montserrat SemiBold"/>
                <a:cs typeface="Montserrat SemiBold"/>
                <a:sym typeface="Montserrat SemiBold"/>
              </a:rPr>
              <a:t> (fclassi)</a:t>
            </a:r>
            <a:r>
              <a:rPr b="0" i="0" lang="en" sz="750" u="none" cap="none" strike="noStrike">
                <a:solidFill>
                  <a:schemeClr val="dk1"/>
                </a:solidFill>
                <a:latin typeface="Montserrat"/>
                <a:ea typeface="Montserrat"/>
                <a:cs typeface="Montserrat"/>
                <a:sym typeface="Montserrat"/>
              </a:rPr>
              <a:t> by dividing the population </a:t>
            </a:r>
            <a:r>
              <a:rPr b="0" i="0" lang="en" sz="750" u="none" cap="none" strike="noStrike">
                <a:solidFill>
                  <a:schemeClr val="dk1"/>
                </a:solidFill>
                <a:latin typeface="Montserrat SemiBold"/>
                <a:ea typeface="Montserrat SemiBold"/>
                <a:cs typeface="Montserrat SemiBold"/>
                <a:sym typeface="Montserrat SemiBold"/>
              </a:rPr>
              <a:t>(pop_prox_ameni)</a:t>
            </a:r>
            <a:r>
              <a:rPr b="0" i="0" lang="en" sz="750" u="none" cap="none" strike="noStrike">
                <a:solidFill>
                  <a:schemeClr val="dk1"/>
                </a:solidFill>
                <a:latin typeface="Montserrat"/>
                <a:ea typeface="Montserrat"/>
                <a:cs typeface="Montserrat"/>
                <a:sym typeface="Montserrat"/>
              </a:rPr>
              <a:t> that lives within the area of influence of a 1 square kilometer of an amenity </a:t>
            </a:r>
            <a:r>
              <a:rPr b="0" i="0" lang="en" sz="750" u="none" cap="none" strike="noStrike">
                <a:solidFill>
                  <a:schemeClr val="dk1"/>
                </a:solidFill>
                <a:latin typeface="Montserrat SemiBold"/>
                <a:ea typeface="Montserrat SemiBold"/>
                <a:cs typeface="Montserrat SemiBold"/>
                <a:sym typeface="Montserrat SemiBold"/>
              </a:rPr>
              <a:t>(max_disti)</a:t>
            </a:r>
            <a:r>
              <a:rPr b="0" i="0" lang="en" sz="750" u="none" cap="none" strike="noStrike">
                <a:solidFill>
                  <a:schemeClr val="dk1"/>
                </a:solidFill>
                <a:latin typeface="Montserrat"/>
                <a:ea typeface="Montserrat"/>
                <a:cs typeface="Montserrat"/>
                <a:sym typeface="Montserrat"/>
              </a:rPr>
              <a:t>, by the total population </a:t>
            </a:r>
            <a:r>
              <a:rPr b="0" i="0" lang="en" sz="750" u="none" cap="none" strike="noStrike">
                <a:solidFill>
                  <a:schemeClr val="dk1"/>
                </a:solidFill>
                <a:latin typeface="Montserrat SemiBold"/>
                <a:ea typeface="Montserrat SemiBold"/>
                <a:cs typeface="Montserrat SemiBold"/>
                <a:sym typeface="Montserrat SemiBold"/>
              </a:rPr>
              <a:t>(tot_pop)</a:t>
            </a:r>
            <a:r>
              <a:rPr b="0" i="0" lang="en" sz="750" u="none" cap="none" strike="noStrike">
                <a:solidFill>
                  <a:schemeClr val="dk1"/>
                </a:solidFill>
                <a:latin typeface="Montserrat"/>
                <a:ea typeface="Montserrat"/>
                <a:cs typeface="Montserrat"/>
                <a:sym typeface="Montserrat"/>
              </a:rPr>
              <a:t>.</a:t>
            </a:r>
            <a:endParaRPr b="0" i="0" sz="750" u="none" cap="none" strike="noStrike">
              <a:solidFill>
                <a:schemeClr val="dk1"/>
              </a:solidFill>
              <a:latin typeface="Montserrat"/>
              <a:ea typeface="Montserrat"/>
              <a:cs typeface="Montserrat"/>
              <a:sym typeface="Montserrat"/>
            </a:endParaRPr>
          </a:p>
        </p:txBody>
      </p:sp>
      <p:sp>
        <p:nvSpPr>
          <p:cNvPr id="482" name="Google Shape;482;p14"/>
          <p:cNvSpPr txBox="1"/>
          <p:nvPr/>
        </p:nvSpPr>
        <p:spPr>
          <a:xfrm>
            <a:off x="620375" y="506200"/>
            <a:ext cx="21147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Accesibilidad</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a amenidades</a:t>
            </a:r>
            <a:endParaRPr b="1" i="0" sz="2200" u="none" cap="none" strike="noStrike">
              <a:solidFill>
                <a:schemeClr val="dk1"/>
              </a:solidFill>
              <a:latin typeface="Montserrat"/>
              <a:ea typeface="Montserrat"/>
              <a:cs typeface="Montserrat"/>
              <a:sym typeface="Montserrat"/>
            </a:endParaRPr>
          </a:p>
        </p:txBody>
      </p:sp>
      <p:cxnSp>
        <p:nvCxnSpPr>
          <p:cNvPr id="483" name="Google Shape;483;p14"/>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484" name="Google Shape;484;p14"/>
          <p:cNvSpPr txBox="1"/>
          <p:nvPr/>
        </p:nvSpPr>
        <p:spPr>
          <a:xfrm>
            <a:off x="4427000" y="4031700"/>
            <a:ext cx="4094700" cy="6978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800"/>
              <a:buFont typeface="Arial"/>
              <a:buNone/>
            </a:pPr>
            <a:r>
              <a:rPr b="0" i="0" lang="en" sz="700" u="none" cap="none" strike="noStrike">
                <a:solidFill>
                  <a:schemeClr val="dk1"/>
                </a:solidFill>
                <a:latin typeface="Montserrat SemiBold"/>
                <a:ea typeface="Montserrat SemiBold"/>
                <a:cs typeface="Montserrat SemiBold"/>
                <a:sym typeface="Montserrat SemiBold"/>
              </a:rPr>
              <a:t>Fig. 18.  </a:t>
            </a:r>
            <a:r>
              <a:rPr b="0" i="0" lang="en" sz="700" u="none" cap="none" strike="noStrike">
                <a:solidFill>
                  <a:schemeClr val="dk1"/>
                </a:solidFill>
                <a:latin typeface="Montserrat"/>
                <a:ea typeface="Montserrat"/>
                <a:cs typeface="Montserrat"/>
                <a:sym typeface="Montserrat"/>
              </a:rPr>
              <a:t>Proximity to health centers and schools  by 2050 per scenari</a:t>
            </a:r>
            <a:endParaRPr b="0" i="0" sz="700" u="none" cap="none" strike="noStrike">
              <a:solidFill>
                <a:schemeClr val="dk1"/>
              </a:solidFill>
              <a:latin typeface="Montserrat"/>
              <a:ea typeface="Montserrat"/>
              <a:cs typeface="Montserrat"/>
              <a:sym typeface="Montserrat"/>
            </a:endParaRPr>
          </a:p>
          <a:p>
            <a:pPr indent="0" lvl="0" marL="0" marR="0" rtl="0" algn="l">
              <a:lnSpc>
                <a:spcPct val="100000"/>
              </a:lnSpc>
              <a:spcBef>
                <a:spcPts val="1000"/>
              </a:spcBef>
              <a:spcAft>
                <a:spcPts val="1000"/>
              </a:spcAft>
              <a:buClr>
                <a:srgbClr val="000000"/>
              </a:buClr>
              <a:buSzPts val="800"/>
              <a:buFont typeface="Arial"/>
              <a:buNone/>
            </a:pPr>
            <a:r>
              <a:rPr b="0" i="0" lang="en" sz="700" u="none" cap="none" strike="noStrike">
                <a:solidFill>
                  <a:schemeClr val="dk1"/>
                </a:solidFill>
                <a:latin typeface="Montserrat SemiBold"/>
                <a:ea typeface="Montserrat SemiBold"/>
                <a:cs typeface="Montserrat SemiBold"/>
                <a:sym typeface="Montserrat SemiBold"/>
              </a:rPr>
              <a:t>Source:</a:t>
            </a:r>
            <a:r>
              <a:rPr b="0" i="0" lang="en" sz="700" u="none" cap="none" strike="noStrike">
                <a:solidFill>
                  <a:schemeClr val="dk1"/>
                </a:solidFill>
                <a:latin typeface="Montserrat"/>
                <a:ea typeface="Montserrat"/>
                <a:cs typeface="Montserrat"/>
                <a:sym typeface="Montserrat"/>
              </a:rPr>
              <a:t> CAPSUS (2024) based on Urban Development Authority &amp; Ministry of Urban Development &amp; Housing, 2016, 2021a, 2021b, 2021c, 2021d, 2022a, 2022b, 2022c, 2022d, 2022e, 2022f; Open Street Maps, 2024.o</a:t>
            </a:r>
            <a:endParaRPr b="0" i="0" sz="700" u="none" cap="none" strike="noStrike">
              <a:solidFill>
                <a:schemeClr val="dk1"/>
              </a:solidFill>
              <a:latin typeface="Montserrat"/>
              <a:ea typeface="Montserrat"/>
              <a:cs typeface="Montserrat"/>
              <a:sym typeface="Montserrat"/>
            </a:endParaRPr>
          </a:p>
        </p:txBody>
      </p:sp>
      <p:cxnSp>
        <p:nvCxnSpPr>
          <p:cNvPr id="485" name="Google Shape;485;p14"/>
          <p:cNvCxnSpPr/>
          <p:nvPr/>
        </p:nvCxnSpPr>
        <p:spPr>
          <a:xfrm rot="10800000">
            <a:off x="4385908" y="4018800"/>
            <a:ext cx="4200" cy="723600"/>
          </a:xfrm>
          <a:prstGeom prst="straightConnector1">
            <a:avLst/>
          </a:prstGeom>
          <a:noFill/>
          <a:ln cap="flat" cmpd="sng" w="9525">
            <a:solidFill>
              <a:srgbClr val="E82265"/>
            </a:solidFill>
            <a:prstDash val="solid"/>
            <a:round/>
            <a:headEnd len="sm" w="sm" type="none"/>
            <a:tailEnd len="sm" w="sm" type="none"/>
          </a:ln>
        </p:spPr>
      </p:cxnSp>
      <p:pic>
        <p:nvPicPr>
          <p:cNvPr id="486" name="Google Shape;486;p14"/>
          <p:cNvPicPr preferRelativeResize="0"/>
          <p:nvPr/>
        </p:nvPicPr>
        <p:blipFill rotWithShape="1">
          <a:blip r:embed="rId3">
            <a:alphaModFix/>
          </a:blip>
          <a:srcRect b="0" l="0" r="0" t="0"/>
          <a:stretch/>
        </p:blipFill>
        <p:spPr>
          <a:xfrm>
            <a:off x="4144474" y="1157350"/>
            <a:ext cx="4336927" cy="26301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15"/>
          <p:cNvSpPr txBox="1"/>
          <p:nvPr/>
        </p:nvSpPr>
        <p:spPr>
          <a:xfrm>
            <a:off x="620375" y="506200"/>
            <a:ext cx="17091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Population</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density</a:t>
            </a:r>
            <a:endParaRPr b="1" i="0" sz="2200" u="none" cap="none" strike="noStrike">
              <a:solidFill>
                <a:schemeClr val="dk1"/>
              </a:solidFill>
              <a:latin typeface="Montserrat"/>
              <a:ea typeface="Montserrat"/>
              <a:cs typeface="Montserrat"/>
              <a:sym typeface="Montserrat"/>
            </a:endParaRPr>
          </a:p>
        </p:txBody>
      </p:sp>
      <p:cxnSp>
        <p:nvCxnSpPr>
          <p:cNvPr id="492" name="Google Shape;492;p15"/>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grpSp>
        <p:nvGrpSpPr>
          <p:cNvPr id="493" name="Google Shape;493;p15"/>
          <p:cNvGrpSpPr/>
          <p:nvPr/>
        </p:nvGrpSpPr>
        <p:grpSpPr>
          <a:xfrm>
            <a:off x="337579" y="1964176"/>
            <a:ext cx="608539" cy="1615269"/>
            <a:chOff x="495300" y="1422850"/>
            <a:chExt cx="689875" cy="3188451"/>
          </a:xfrm>
        </p:grpSpPr>
        <p:pic>
          <p:nvPicPr>
            <p:cNvPr id="494" name="Google Shape;494;p15"/>
            <p:cNvPicPr preferRelativeResize="0"/>
            <p:nvPr/>
          </p:nvPicPr>
          <p:blipFill rotWithShape="1">
            <a:blip r:embed="rId3">
              <a:alphaModFix/>
            </a:blip>
            <a:srcRect b="0" l="0" r="0" t="0"/>
            <a:stretch/>
          </p:blipFill>
          <p:spPr>
            <a:xfrm>
              <a:off x="1056050" y="1422850"/>
              <a:ext cx="129125" cy="3163251"/>
            </a:xfrm>
            <a:prstGeom prst="rect">
              <a:avLst/>
            </a:prstGeom>
            <a:noFill/>
            <a:ln>
              <a:noFill/>
            </a:ln>
          </p:spPr>
        </p:pic>
        <p:sp>
          <p:nvSpPr>
            <p:cNvPr id="495" name="Google Shape;495;p15"/>
            <p:cNvSpPr txBox="1"/>
            <p:nvPr/>
          </p:nvSpPr>
          <p:spPr>
            <a:xfrm>
              <a:off x="495300" y="1422850"/>
              <a:ext cx="582000" cy="6684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Menor</a:t>
              </a:r>
              <a:endParaRPr b="0" i="0" sz="500" u="none" cap="none" strike="noStrike">
                <a:solidFill>
                  <a:schemeClr val="dk1"/>
                </a:solidFill>
                <a:latin typeface="Montserrat"/>
                <a:ea typeface="Montserrat"/>
                <a:cs typeface="Montserrat"/>
                <a:sym typeface="Montserrat"/>
              </a:endParaRPr>
            </a:p>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496" name="Google Shape;496;p15"/>
            <p:cNvSpPr txBox="1"/>
            <p:nvPr/>
          </p:nvSpPr>
          <p:spPr>
            <a:xfrm>
              <a:off x="495300" y="3942901"/>
              <a:ext cx="582000" cy="6684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Mayor</a:t>
              </a:r>
              <a:endParaRPr b="0" i="0" sz="500" u="none" cap="none" strike="noStrike">
                <a:solidFill>
                  <a:schemeClr val="dk1"/>
                </a:solidFill>
                <a:latin typeface="Montserrat"/>
                <a:ea typeface="Montserrat"/>
                <a:cs typeface="Montserrat"/>
                <a:sym typeface="Montserrat"/>
              </a:endParaRPr>
            </a:p>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grpSp>
      <p:sp>
        <p:nvSpPr>
          <p:cNvPr id="497" name="Google Shape;497;p15"/>
          <p:cNvSpPr txBox="1"/>
          <p:nvPr/>
        </p:nvSpPr>
        <p:spPr>
          <a:xfrm>
            <a:off x="565650" y="1218825"/>
            <a:ext cx="3000000" cy="29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Fig. 14.  </a:t>
            </a:r>
            <a:r>
              <a:rPr b="0" i="0" lang="en" sz="700" u="none" cap="none" strike="noStrike">
                <a:solidFill>
                  <a:schemeClr val="dk1"/>
                </a:solidFill>
                <a:latin typeface="Montserrat"/>
                <a:ea typeface="Montserrat"/>
                <a:cs typeface="Montserrat"/>
                <a:sym typeface="Montserrat"/>
              </a:rPr>
              <a:t>Population density per scenario (Inhabitant per km</a:t>
            </a:r>
            <a:r>
              <a:rPr b="0" baseline="30000" i="0" lang="en" sz="700" u="none" cap="none" strike="noStrike">
                <a:solidFill>
                  <a:schemeClr val="dk1"/>
                </a:solidFill>
                <a:latin typeface="Montserrat"/>
                <a:ea typeface="Montserrat"/>
                <a:cs typeface="Montserrat"/>
                <a:sym typeface="Montserrat"/>
              </a:rPr>
              <a:t>2</a:t>
            </a:r>
            <a:r>
              <a:rPr b="0" i="0" lang="en" sz="700" u="none" cap="none" strike="noStrike">
                <a:solidFill>
                  <a:schemeClr val="dk1"/>
                </a:solidFill>
                <a:latin typeface="Montserrat"/>
                <a:ea typeface="Montserrat"/>
                <a:cs typeface="Montserrat"/>
                <a:sym typeface="Montserrat"/>
              </a:rPr>
              <a:t>)</a:t>
            </a:r>
            <a:r>
              <a:rPr b="1" i="0" lang="en" sz="700" u="none" cap="none" strike="noStrike">
                <a:solidFill>
                  <a:schemeClr val="dk1"/>
                </a:solidFill>
                <a:latin typeface="Montserrat"/>
                <a:ea typeface="Montserrat"/>
                <a:cs typeface="Montserrat"/>
                <a:sym typeface="Montserrat"/>
              </a:rPr>
              <a:t> </a:t>
            </a:r>
            <a:endParaRPr b="0" i="0" sz="1400" u="none" cap="none" strike="noStrike">
              <a:solidFill>
                <a:srgbClr val="000000"/>
              </a:solidFill>
              <a:latin typeface="Arial"/>
              <a:ea typeface="Arial"/>
              <a:cs typeface="Arial"/>
              <a:sym typeface="Arial"/>
            </a:endParaRPr>
          </a:p>
        </p:txBody>
      </p:sp>
      <p:grpSp>
        <p:nvGrpSpPr>
          <p:cNvPr id="498" name="Google Shape;498;p15"/>
          <p:cNvGrpSpPr/>
          <p:nvPr/>
        </p:nvGrpSpPr>
        <p:grpSpPr>
          <a:xfrm>
            <a:off x="6176583" y="1470630"/>
            <a:ext cx="2397759" cy="3375270"/>
            <a:chOff x="6100383" y="1470630"/>
            <a:chExt cx="2397759" cy="3375270"/>
          </a:xfrm>
        </p:grpSpPr>
        <p:sp>
          <p:nvSpPr>
            <p:cNvPr id="499" name="Google Shape;499;p15"/>
            <p:cNvSpPr txBox="1"/>
            <p:nvPr/>
          </p:nvSpPr>
          <p:spPr>
            <a:xfrm>
              <a:off x="6100463" y="37608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4"/>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5"/>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500" name="Google Shape;500;p15"/>
            <p:cNvGrpSpPr/>
            <p:nvPr/>
          </p:nvGrpSpPr>
          <p:grpSpPr>
            <a:xfrm>
              <a:off x="6100383" y="1470630"/>
              <a:ext cx="2397759" cy="2318267"/>
              <a:chOff x="5943975" y="1394430"/>
              <a:chExt cx="2397759" cy="2318267"/>
            </a:xfrm>
          </p:grpSpPr>
          <p:grpSp>
            <p:nvGrpSpPr>
              <p:cNvPr id="501" name="Google Shape;501;p15"/>
              <p:cNvGrpSpPr/>
              <p:nvPr/>
            </p:nvGrpSpPr>
            <p:grpSpPr>
              <a:xfrm>
                <a:off x="6203096" y="1394430"/>
                <a:ext cx="2138638" cy="2091194"/>
                <a:chOff x="1436116" y="1725210"/>
                <a:chExt cx="1920300" cy="1877700"/>
              </a:xfrm>
            </p:grpSpPr>
            <p:pic>
              <p:nvPicPr>
                <p:cNvPr id="502" name="Google Shape;502;p15"/>
                <p:cNvPicPr preferRelativeResize="0"/>
                <p:nvPr/>
              </p:nvPicPr>
              <p:blipFill rotWithShape="1">
                <a:blip r:embed="rId6">
                  <a:alphaModFix/>
                </a:blip>
                <a:srcRect b="0" l="0" r="0" t="0"/>
                <a:stretch/>
              </p:blipFill>
              <p:spPr>
                <a:xfrm>
                  <a:off x="1736443" y="1821173"/>
                  <a:ext cx="1427845" cy="1685754"/>
                </a:xfrm>
                <a:prstGeom prst="rect">
                  <a:avLst/>
                </a:prstGeom>
                <a:noFill/>
                <a:ln>
                  <a:noFill/>
                </a:ln>
              </p:spPr>
            </p:pic>
            <p:sp>
              <p:nvSpPr>
                <p:cNvPr id="503" name="Google Shape;503;p15"/>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504" name="Google Shape;504;p15"/>
              <p:cNvCxnSpPr/>
              <p:nvPr/>
            </p:nvCxnSpPr>
            <p:spPr>
              <a:xfrm rot="10800000">
                <a:off x="6132744" y="1655754"/>
                <a:ext cx="75000" cy="0"/>
              </a:xfrm>
              <a:prstGeom prst="straightConnector1">
                <a:avLst/>
              </a:prstGeom>
              <a:noFill/>
              <a:ln cap="flat" cmpd="sng" w="9525">
                <a:solidFill>
                  <a:srgbClr val="9E9E9E"/>
                </a:solidFill>
                <a:prstDash val="dash"/>
                <a:round/>
                <a:headEnd len="sm" w="sm" type="none"/>
                <a:tailEnd len="sm" w="sm" type="none"/>
              </a:ln>
            </p:spPr>
          </p:cxnSp>
          <p:cxnSp>
            <p:nvCxnSpPr>
              <p:cNvPr id="505" name="Google Shape;505;p15"/>
              <p:cNvCxnSpPr/>
              <p:nvPr/>
            </p:nvCxnSpPr>
            <p:spPr>
              <a:xfrm rot="10800000">
                <a:off x="6132744" y="1917154"/>
                <a:ext cx="75000" cy="0"/>
              </a:xfrm>
              <a:prstGeom prst="straightConnector1">
                <a:avLst/>
              </a:prstGeom>
              <a:noFill/>
              <a:ln cap="flat" cmpd="sng" w="9525">
                <a:solidFill>
                  <a:srgbClr val="9E9E9E"/>
                </a:solidFill>
                <a:prstDash val="dash"/>
                <a:round/>
                <a:headEnd len="sm" w="sm" type="none"/>
                <a:tailEnd len="sm" w="sm" type="none"/>
              </a:ln>
            </p:spPr>
          </p:cxnSp>
          <p:cxnSp>
            <p:nvCxnSpPr>
              <p:cNvPr id="506" name="Google Shape;506;p15"/>
              <p:cNvCxnSpPr/>
              <p:nvPr/>
            </p:nvCxnSpPr>
            <p:spPr>
              <a:xfrm rot="10800000">
                <a:off x="6132744" y="2178554"/>
                <a:ext cx="75000" cy="0"/>
              </a:xfrm>
              <a:prstGeom prst="straightConnector1">
                <a:avLst/>
              </a:prstGeom>
              <a:noFill/>
              <a:ln cap="flat" cmpd="sng" w="9525">
                <a:solidFill>
                  <a:srgbClr val="9E9E9E"/>
                </a:solidFill>
                <a:prstDash val="dash"/>
                <a:round/>
                <a:headEnd len="sm" w="sm" type="none"/>
                <a:tailEnd len="sm" w="sm" type="none"/>
              </a:ln>
            </p:spPr>
          </p:cxnSp>
          <p:cxnSp>
            <p:nvCxnSpPr>
              <p:cNvPr id="507" name="Google Shape;507;p15"/>
              <p:cNvCxnSpPr/>
              <p:nvPr/>
            </p:nvCxnSpPr>
            <p:spPr>
              <a:xfrm rot="10800000">
                <a:off x="6132744" y="2439954"/>
                <a:ext cx="75000" cy="0"/>
              </a:xfrm>
              <a:prstGeom prst="straightConnector1">
                <a:avLst/>
              </a:prstGeom>
              <a:noFill/>
              <a:ln cap="flat" cmpd="sng" w="9525">
                <a:solidFill>
                  <a:srgbClr val="9E9E9E"/>
                </a:solidFill>
                <a:prstDash val="dash"/>
                <a:round/>
                <a:headEnd len="sm" w="sm" type="none"/>
                <a:tailEnd len="sm" w="sm" type="none"/>
              </a:ln>
            </p:spPr>
          </p:cxnSp>
          <p:cxnSp>
            <p:nvCxnSpPr>
              <p:cNvPr id="508" name="Google Shape;508;p15"/>
              <p:cNvCxnSpPr/>
              <p:nvPr/>
            </p:nvCxnSpPr>
            <p:spPr>
              <a:xfrm rot="10800000">
                <a:off x="6132744" y="2701354"/>
                <a:ext cx="75000" cy="0"/>
              </a:xfrm>
              <a:prstGeom prst="straightConnector1">
                <a:avLst/>
              </a:prstGeom>
              <a:noFill/>
              <a:ln cap="flat" cmpd="sng" w="9525">
                <a:solidFill>
                  <a:srgbClr val="9E9E9E"/>
                </a:solidFill>
                <a:prstDash val="dash"/>
                <a:round/>
                <a:headEnd len="sm" w="sm" type="none"/>
                <a:tailEnd len="sm" w="sm" type="none"/>
              </a:ln>
            </p:spPr>
          </p:cxnSp>
          <p:cxnSp>
            <p:nvCxnSpPr>
              <p:cNvPr id="509" name="Google Shape;509;p15"/>
              <p:cNvCxnSpPr/>
              <p:nvPr/>
            </p:nvCxnSpPr>
            <p:spPr>
              <a:xfrm rot="10800000">
                <a:off x="6132744" y="2962754"/>
                <a:ext cx="75000" cy="0"/>
              </a:xfrm>
              <a:prstGeom prst="straightConnector1">
                <a:avLst/>
              </a:prstGeom>
              <a:noFill/>
              <a:ln cap="flat" cmpd="sng" w="9525">
                <a:solidFill>
                  <a:srgbClr val="9E9E9E"/>
                </a:solidFill>
                <a:prstDash val="dash"/>
                <a:round/>
                <a:headEnd len="sm" w="sm" type="none"/>
                <a:tailEnd len="sm" w="sm" type="none"/>
              </a:ln>
            </p:spPr>
          </p:cxnSp>
          <p:cxnSp>
            <p:nvCxnSpPr>
              <p:cNvPr id="510" name="Google Shape;510;p15"/>
              <p:cNvCxnSpPr/>
              <p:nvPr/>
            </p:nvCxnSpPr>
            <p:spPr>
              <a:xfrm rot="10800000">
                <a:off x="6132744" y="3224154"/>
                <a:ext cx="75000" cy="0"/>
              </a:xfrm>
              <a:prstGeom prst="straightConnector1">
                <a:avLst/>
              </a:prstGeom>
              <a:noFill/>
              <a:ln cap="flat" cmpd="sng" w="9525">
                <a:solidFill>
                  <a:srgbClr val="9E9E9E"/>
                </a:solidFill>
                <a:prstDash val="dash"/>
                <a:round/>
                <a:headEnd len="sm" w="sm" type="none"/>
                <a:tailEnd len="sm" w="sm" type="none"/>
              </a:ln>
            </p:spPr>
          </p:cxnSp>
          <p:cxnSp>
            <p:nvCxnSpPr>
              <p:cNvPr id="511" name="Google Shape;511;p15"/>
              <p:cNvCxnSpPr/>
              <p:nvPr/>
            </p:nvCxnSpPr>
            <p:spPr>
              <a:xfrm rot="10800000">
                <a:off x="6132744" y="3485554"/>
                <a:ext cx="75000" cy="0"/>
              </a:xfrm>
              <a:prstGeom prst="straightConnector1">
                <a:avLst/>
              </a:prstGeom>
              <a:noFill/>
              <a:ln cap="flat" cmpd="sng" w="9525">
                <a:solidFill>
                  <a:srgbClr val="9E9E9E"/>
                </a:solidFill>
                <a:prstDash val="dash"/>
                <a:round/>
                <a:headEnd len="sm" w="sm" type="none"/>
                <a:tailEnd len="sm" w="sm" type="none"/>
              </a:ln>
            </p:spPr>
          </p:cxnSp>
          <p:cxnSp>
            <p:nvCxnSpPr>
              <p:cNvPr id="512" name="Google Shape;512;p15"/>
              <p:cNvCxnSpPr/>
              <p:nvPr/>
            </p:nvCxnSpPr>
            <p:spPr>
              <a:xfrm rot="5400000">
                <a:off x="6165541"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3" name="Google Shape;513;p15"/>
              <p:cNvCxnSpPr/>
              <p:nvPr/>
            </p:nvCxnSpPr>
            <p:spPr>
              <a:xfrm rot="5400000">
                <a:off x="6432863"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4" name="Google Shape;514;p15"/>
              <p:cNvCxnSpPr/>
              <p:nvPr/>
            </p:nvCxnSpPr>
            <p:spPr>
              <a:xfrm rot="5400000">
                <a:off x="6700184"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5" name="Google Shape;515;p15"/>
              <p:cNvCxnSpPr/>
              <p:nvPr/>
            </p:nvCxnSpPr>
            <p:spPr>
              <a:xfrm rot="5400000">
                <a:off x="6967505"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6" name="Google Shape;516;p15"/>
              <p:cNvCxnSpPr/>
              <p:nvPr/>
            </p:nvCxnSpPr>
            <p:spPr>
              <a:xfrm rot="5400000">
                <a:off x="7234827"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7" name="Google Shape;517;p15"/>
              <p:cNvCxnSpPr/>
              <p:nvPr/>
            </p:nvCxnSpPr>
            <p:spPr>
              <a:xfrm rot="5400000">
                <a:off x="7502148"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8" name="Google Shape;518;p15"/>
              <p:cNvCxnSpPr/>
              <p:nvPr/>
            </p:nvCxnSpPr>
            <p:spPr>
              <a:xfrm rot="5400000">
                <a:off x="7769470"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19" name="Google Shape;519;p15"/>
              <p:cNvCxnSpPr/>
              <p:nvPr/>
            </p:nvCxnSpPr>
            <p:spPr>
              <a:xfrm rot="5400000">
                <a:off x="8036791" y="3523049"/>
                <a:ext cx="75000" cy="0"/>
              </a:xfrm>
              <a:prstGeom prst="straightConnector1">
                <a:avLst/>
              </a:prstGeom>
              <a:noFill/>
              <a:ln cap="flat" cmpd="sng" w="9525">
                <a:solidFill>
                  <a:srgbClr val="9E9E9E"/>
                </a:solidFill>
                <a:prstDash val="dash"/>
                <a:round/>
                <a:headEnd len="sm" w="sm" type="none"/>
                <a:tailEnd len="sm" w="sm" type="none"/>
              </a:ln>
            </p:spPr>
          </p:cxnSp>
          <p:sp>
            <p:nvSpPr>
              <p:cNvPr id="520" name="Google Shape;520;p15"/>
              <p:cNvSpPr txBox="1"/>
              <p:nvPr/>
            </p:nvSpPr>
            <p:spPr>
              <a:xfrm>
                <a:off x="5943975" y="33965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521" name="Google Shape;521;p15"/>
              <p:cNvSpPr txBox="1"/>
              <p:nvPr/>
            </p:nvSpPr>
            <p:spPr>
              <a:xfrm>
                <a:off x="5943975" y="31349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522" name="Google Shape;522;p15"/>
              <p:cNvSpPr txBox="1"/>
              <p:nvPr/>
            </p:nvSpPr>
            <p:spPr>
              <a:xfrm>
                <a:off x="5943975" y="28733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523" name="Google Shape;523;p15"/>
              <p:cNvSpPr txBox="1"/>
              <p:nvPr/>
            </p:nvSpPr>
            <p:spPr>
              <a:xfrm>
                <a:off x="5943975" y="26118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524" name="Google Shape;524;p15"/>
              <p:cNvSpPr txBox="1"/>
              <p:nvPr/>
            </p:nvSpPr>
            <p:spPr>
              <a:xfrm>
                <a:off x="5943975" y="23502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525" name="Google Shape;525;p15"/>
              <p:cNvSpPr txBox="1"/>
              <p:nvPr/>
            </p:nvSpPr>
            <p:spPr>
              <a:xfrm>
                <a:off x="5943975" y="20886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526" name="Google Shape;526;p15"/>
              <p:cNvSpPr txBox="1"/>
              <p:nvPr/>
            </p:nvSpPr>
            <p:spPr>
              <a:xfrm>
                <a:off x="5943975" y="18271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527" name="Google Shape;527;p15"/>
              <p:cNvSpPr txBox="1"/>
              <p:nvPr/>
            </p:nvSpPr>
            <p:spPr>
              <a:xfrm>
                <a:off x="5943975" y="15655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528" name="Google Shape;528;p15"/>
              <p:cNvSpPr txBox="1"/>
              <p:nvPr/>
            </p:nvSpPr>
            <p:spPr>
              <a:xfrm>
                <a:off x="6312900"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529" name="Google Shape;529;p15"/>
              <p:cNvSpPr txBox="1"/>
              <p:nvPr/>
            </p:nvSpPr>
            <p:spPr>
              <a:xfrm>
                <a:off x="657543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530" name="Google Shape;530;p15"/>
              <p:cNvSpPr txBox="1"/>
              <p:nvPr/>
            </p:nvSpPr>
            <p:spPr>
              <a:xfrm>
                <a:off x="684278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531" name="Google Shape;531;p15"/>
              <p:cNvSpPr txBox="1"/>
              <p:nvPr/>
            </p:nvSpPr>
            <p:spPr>
              <a:xfrm>
                <a:off x="7110089"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532" name="Google Shape;532;p15"/>
              <p:cNvSpPr txBox="1"/>
              <p:nvPr/>
            </p:nvSpPr>
            <p:spPr>
              <a:xfrm>
                <a:off x="7382116"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533" name="Google Shape;533;p15"/>
              <p:cNvSpPr txBox="1"/>
              <p:nvPr/>
            </p:nvSpPr>
            <p:spPr>
              <a:xfrm>
                <a:off x="7644767"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534" name="Google Shape;534;p15"/>
              <p:cNvSpPr txBox="1"/>
              <p:nvPr/>
            </p:nvSpPr>
            <p:spPr>
              <a:xfrm>
                <a:off x="7912058"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535" name="Google Shape;535;p15"/>
              <p:cNvGrpSpPr/>
              <p:nvPr/>
            </p:nvGrpSpPr>
            <p:grpSpPr>
              <a:xfrm>
                <a:off x="6367896" y="3207118"/>
                <a:ext cx="815511" cy="243735"/>
                <a:chOff x="1291950" y="3182950"/>
                <a:chExt cx="690000" cy="206223"/>
              </a:xfrm>
            </p:grpSpPr>
            <p:pic>
              <p:nvPicPr>
                <p:cNvPr id="536" name="Google Shape;536;p15"/>
                <p:cNvPicPr preferRelativeResize="0"/>
                <p:nvPr/>
              </p:nvPicPr>
              <p:blipFill rotWithShape="1">
                <a:blip r:embed="rId7">
                  <a:alphaModFix/>
                </a:blip>
                <a:srcRect b="0" l="0" r="0" t="0"/>
                <a:stretch/>
              </p:blipFill>
              <p:spPr>
                <a:xfrm>
                  <a:off x="1392975" y="3182950"/>
                  <a:ext cx="285801" cy="34400"/>
                </a:xfrm>
                <a:prstGeom prst="rect">
                  <a:avLst/>
                </a:prstGeom>
                <a:noFill/>
                <a:ln>
                  <a:noFill/>
                </a:ln>
              </p:spPr>
            </p:pic>
            <p:sp>
              <p:nvSpPr>
                <p:cNvPr id="537" name="Google Shape;537;p15"/>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grpSp>
      </p:grpSp>
      <p:grpSp>
        <p:nvGrpSpPr>
          <p:cNvPr id="538" name="Google Shape;538;p15"/>
          <p:cNvGrpSpPr/>
          <p:nvPr/>
        </p:nvGrpSpPr>
        <p:grpSpPr>
          <a:xfrm>
            <a:off x="3594717" y="1470630"/>
            <a:ext cx="2397759" cy="3375270"/>
            <a:chOff x="3538569" y="1470630"/>
            <a:chExt cx="2397759" cy="3375270"/>
          </a:xfrm>
        </p:grpSpPr>
        <p:sp>
          <p:nvSpPr>
            <p:cNvPr id="539" name="Google Shape;539;p15"/>
            <p:cNvSpPr txBox="1"/>
            <p:nvPr/>
          </p:nvSpPr>
          <p:spPr>
            <a:xfrm>
              <a:off x="3538648" y="37608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8"/>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9"/>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540" name="Google Shape;540;p15"/>
            <p:cNvGrpSpPr/>
            <p:nvPr/>
          </p:nvGrpSpPr>
          <p:grpSpPr>
            <a:xfrm>
              <a:off x="3538569" y="1470630"/>
              <a:ext cx="2397759" cy="2318267"/>
              <a:chOff x="5943975" y="1394430"/>
              <a:chExt cx="2397759" cy="2318267"/>
            </a:xfrm>
          </p:grpSpPr>
          <p:grpSp>
            <p:nvGrpSpPr>
              <p:cNvPr id="541" name="Google Shape;541;p15"/>
              <p:cNvGrpSpPr/>
              <p:nvPr/>
            </p:nvGrpSpPr>
            <p:grpSpPr>
              <a:xfrm>
                <a:off x="6203096" y="1394430"/>
                <a:ext cx="2138638" cy="2091194"/>
                <a:chOff x="1436116" y="1725210"/>
                <a:chExt cx="1920300" cy="1877700"/>
              </a:xfrm>
            </p:grpSpPr>
            <p:pic>
              <p:nvPicPr>
                <p:cNvPr id="542" name="Google Shape;542;p15"/>
                <p:cNvPicPr preferRelativeResize="0"/>
                <p:nvPr/>
              </p:nvPicPr>
              <p:blipFill rotWithShape="1">
                <a:blip r:embed="rId6">
                  <a:alphaModFix/>
                </a:blip>
                <a:srcRect b="0" l="0" r="0" t="0"/>
                <a:stretch/>
              </p:blipFill>
              <p:spPr>
                <a:xfrm>
                  <a:off x="1736443" y="1821173"/>
                  <a:ext cx="1427845" cy="1685754"/>
                </a:xfrm>
                <a:prstGeom prst="rect">
                  <a:avLst/>
                </a:prstGeom>
                <a:noFill/>
                <a:ln>
                  <a:noFill/>
                </a:ln>
              </p:spPr>
            </p:pic>
            <p:sp>
              <p:nvSpPr>
                <p:cNvPr id="543" name="Google Shape;543;p15"/>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544" name="Google Shape;544;p15"/>
              <p:cNvCxnSpPr/>
              <p:nvPr/>
            </p:nvCxnSpPr>
            <p:spPr>
              <a:xfrm rot="10800000">
                <a:off x="6132744" y="1655754"/>
                <a:ext cx="75000" cy="0"/>
              </a:xfrm>
              <a:prstGeom prst="straightConnector1">
                <a:avLst/>
              </a:prstGeom>
              <a:noFill/>
              <a:ln cap="flat" cmpd="sng" w="9525">
                <a:solidFill>
                  <a:srgbClr val="9E9E9E"/>
                </a:solidFill>
                <a:prstDash val="dash"/>
                <a:round/>
                <a:headEnd len="sm" w="sm" type="none"/>
                <a:tailEnd len="sm" w="sm" type="none"/>
              </a:ln>
            </p:spPr>
          </p:cxnSp>
          <p:cxnSp>
            <p:nvCxnSpPr>
              <p:cNvPr id="545" name="Google Shape;545;p15"/>
              <p:cNvCxnSpPr/>
              <p:nvPr/>
            </p:nvCxnSpPr>
            <p:spPr>
              <a:xfrm rot="10800000">
                <a:off x="6132744" y="1917154"/>
                <a:ext cx="75000" cy="0"/>
              </a:xfrm>
              <a:prstGeom prst="straightConnector1">
                <a:avLst/>
              </a:prstGeom>
              <a:noFill/>
              <a:ln cap="flat" cmpd="sng" w="9525">
                <a:solidFill>
                  <a:srgbClr val="9E9E9E"/>
                </a:solidFill>
                <a:prstDash val="dash"/>
                <a:round/>
                <a:headEnd len="sm" w="sm" type="none"/>
                <a:tailEnd len="sm" w="sm" type="none"/>
              </a:ln>
            </p:spPr>
          </p:cxnSp>
          <p:cxnSp>
            <p:nvCxnSpPr>
              <p:cNvPr id="546" name="Google Shape;546;p15"/>
              <p:cNvCxnSpPr/>
              <p:nvPr/>
            </p:nvCxnSpPr>
            <p:spPr>
              <a:xfrm rot="10800000">
                <a:off x="6132744" y="2178554"/>
                <a:ext cx="75000" cy="0"/>
              </a:xfrm>
              <a:prstGeom prst="straightConnector1">
                <a:avLst/>
              </a:prstGeom>
              <a:noFill/>
              <a:ln cap="flat" cmpd="sng" w="9525">
                <a:solidFill>
                  <a:srgbClr val="9E9E9E"/>
                </a:solidFill>
                <a:prstDash val="dash"/>
                <a:round/>
                <a:headEnd len="sm" w="sm" type="none"/>
                <a:tailEnd len="sm" w="sm" type="none"/>
              </a:ln>
            </p:spPr>
          </p:cxnSp>
          <p:cxnSp>
            <p:nvCxnSpPr>
              <p:cNvPr id="547" name="Google Shape;547;p15"/>
              <p:cNvCxnSpPr/>
              <p:nvPr/>
            </p:nvCxnSpPr>
            <p:spPr>
              <a:xfrm rot="10800000">
                <a:off x="6132744" y="2439954"/>
                <a:ext cx="75000" cy="0"/>
              </a:xfrm>
              <a:prstGeom prst="straightConnector1">
                <a:avLst/>
              </a:prstGeom>
              <a:noFill/>
              <a:ln cap="flat" cmpd="sng" w="9525">
                <a:solidFill>
                  <a:srgbClr val="9E9E9E"/>
                </a:solidFill>
                <a:prstDash val="dash"/>
                <a:round/>
                <a:headEnd len="sm" w="sm" type="none"/>
                <a:tailEnd len="sm" w="sm" type="none"/>
              </a:ln>
            </p:spPr>
          </p:cxnSp>
          <p:cxnSp>
            <p:nvCxnSpPr>
              <p:cNvPr id="548" name="Google Shape;548;p15"/>
              <p:cNvCxnSpPr/>
              <p:nvPr/>
            </p:nvCxnSpPr>
            <p:spPr>
              <a:xfrm rot="10800000">
                <a:off x="6132744" y="2701354"/>
                <a:ext cx="75000" cy="0"/>
              </a:xfrm>
              <a:prstGeom prst="straightConnector1">
                <a:avLst/>
              </a:prstGeom>
              <a:noFill/>
              <a:ln cap="flat" cmpd="sng" w="9525">
                <a:solidFill>
                  <a:srgbClr val="9E9E9E"/>
                </a:solidFill>
                <a:prstDash val="dash"/>
                <a:round/>
                <a:headEnd len="sm" w="sm" type="none"/>
                <a:tailEnd len="sm" w="sm" type="none"/>
              </a:ln>
            </p:spPr>
          </p:cxnSp>
          <p:cxnSp>
            <p:nvCxnSpPr>
              <p:cNvPr id="549" name="Google Shape;549;p15"/>
              <p:cNvCxnSpPr/>
              <p:nvPr/>
            </p:nvCxnSpPr>
            <p:spPr>
              <a:xfrm rot="10800000">
                <a:off x="6132744" y="2962754"/>
                <a:ext cx="75000" cy="0"/>
              </a:xfrm>
              <a:prstGeom prst="straightConnector1">
                <a:avLst/>
              </a:prstGeom>
              <a:noFill/>
              <a:ln cap="flat" cmpd="sng" w="9525">
                <a:solidFill>
                  <a:srgbClr val="9E9E9E"/>
                </a:solidFill>
                <a:prstDash val="dash"/>
                <a:round/>
                <a:headEnd len="sm" w="sm" type="none"/>
                <a:tailEnd len="sm" w="sm" type="none"/>
              </a:ln>
            </p:spPr>
          </p:cxnSp>
          <p:cxnSp>
            <p:nvCxnSpPr>
              <p:cNvPr id="550" name="Google Shape;550;p15"/>
              <p:cNvCxnSpPr/>
              <p:nvPr/>
            </p:nvCxnSpPr>
            <p:spPr>
              <a:xfrm rot="10800000">
                <a:off x="6132744" y="3224154"/>
                <a:ext cx="75000" cy="0"/>
              </a:xfrm>
              <a:prstGeom prst="straightConnector1">
                <a:avLst/>
              </a:prstGeom>
              <a:noFill/>
              <a:ln cap="flat" cmpd="sng" w="9525">
                <a:solidFill>
                  <a:srgbClr val="9E9E9E"/>
                </a:solidFill>
                <a:prstDash val="dash"/>
                <a:round/>
                <a:headEnd len="sm" w="sm" type="none"/>
                <a:tailEnd len="sm" w="sm" type="none"/>
              </a:ln>
            </p:spPr>
          </p:cxnSp>
          <p:cxnSp>
            <p:nvCxnSpPr>
              <p:cNvPr id="551" name="Google Shape;551;p15"/>
              <p:cNvCxnSpPr/>
              <p:nvPr/>
            </p:nvCxnSpPr>
            <p:spPr>
              <a:xfrm rot="10800000">
                <a:off x="6132744" y="3485554"/>
                <a:ext cx="75000" cy="0"/>
              </a:xfrm>
              <a:prstGeom prst="straightConnector1">
                <a:avLst/>
              </a:prstGeom>
              <a:noFill/>
              <a:ln cap="flat" cmpd="sng" w="9525">
                <a:solidFill>
                  <a:srgbClr val="9E9E9E"/>
                </a:solidFill>
                <a:prstDash val="dash"/>
                <a:round/>
                <a:headEnd len="sm" w="sm" type="none"/>
                <a:tailEnd len="sm" w="sm" type="none"/>
              </a:ln>
            </p:spPr>
          </p:cxnSp>
          <p:cxnSp>
            <p:nvCxnSpPr>
              <p:cNvPr id="552" name="Google Shape;552;p15"/>
              <p:cNvCxnSpPr/>
              <p:nvPr/>
            </p:nvCxnSpPr>
            <p:spPr>
              <a:xfrm rot="5400000">
                <a:off x="6165541"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3" name="Google Shape;553;p15"/>
              <p:cNvCxnSpPr/>
              <p:nvPr/>
            </p:nvCxnSpPr>
            <p:spPr>
              <a:xfrm rot="5400000">
                <a:off x="6432863"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4" name="Google Shape;554;p15"/>
              <p:cNvCxnSpPr/>
              <p:nvPr/>
            </p:nvCxnSpPr>
            <p:spPr>
              <a:xfrm rot="5400000">
                <a:off x="6700184"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5" name="Google Shape;555;p15"/>
              <p:cNvCxnSpPr/>
              <p:nvPr/>
            </p:nvCxnSpPr>
            <p:spPr>
              <a:xfrm rot="5400000">
                <a:off x="6967505"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6" name="Google Shape;556;p15"/>
              <p:cNvCxnSpPr/>
              <p:nvPr/>
            </p:nvCxnSpPr>
            <p:spPr>
              <a:xfrm rot="5400000">
                <a:off x="7234827"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7" name="Google Shape;557;p15"/>
              <p:cNvCxnSpPr/>
              <p:nvPr/>
            </p:nvCxnSpPr>
            <p:spPr>
              <a:xfrm rot="5400000">
                <a:off x="7502148"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8" name="Google Shape;558;p15"/>
              <p:cNvCxnSpPr/>
              <p:nvPr/>
            </p:nvCxnSpPr>
            <p:spPr>
              <a:xfrm rot="5400000">
                <a:off x="7769470"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59" name="Google Shape;559;p15"/>
              <p:cNvCxnSpPr/>
              <p:nvPr/>
            </p:nvCxnSpPr>
            <p:spPr>
              <a:xfrm rot="5400000">
                <a:off x="8036791" y="3523049"/>
                <a:ext cx="75000" cy="0"/>
              </a:xfrm>
              <a:prstGeom prst="straightConnector1">
                <a:avLst/>
              </a:prstGeom>
              <a:noFill/>
              <a:ln cap="flat" cmpd="sng" w="9525">
                <a:solidFill>
                  <a:srgbClr val="9E9E9E"/>
                </a:solidFill>
                <a:prstDash val="dash"/>
                <a:round/>
                <a:headEnd len="sm" w="sm" type="none"/>
                <a:tailEnd len="sm" w="sm" type="none"/>
              </a:ln>
            </p:spPr>
          </p:cxnSp>
          <p:sp>
            <p:nvSpPr>
              <p:cNvPr id="560" name="Google Shape;560;p15"/>
              <p:cNvSpPr txBox="1"/>
              <p:nvPr/>
            </p:nvSpPr>
            <p:spPr>
              <a:xfrm>
                <a:off x="5943975" y="33965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561" name="Google Shape;561;p15"/>
              <p:cNvSpPr txBox="1"/>
              <p:nvPr/>
            </p:nvSpPr>
            <p:spPr>
              <a:xfrm>
                <a:off x="5943975" y="31349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562" name="Google Shape;562;p15"/>
              <p:cNvSpPr txBox="1"/>
              <p:nvPr/>
            </p:nvSpPr>
            <p:spPr>
              <a:xfrm>
                <a:off x="5943975" y="28733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563" name="Google Shape;563;p15"/>
              <p:cNvSpPr txBox="1"/>
              <p:nvPr/>
            </p:nvSpPr>
            <p:spPr>
              <a:xfrm>
                <a:off x="5943975" y="26118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564" name="Google Shape;564;p15"/>
              <p:cNvSpPr txBox="1"/>
              <p:nvPr/>
            </p:nvSpPr>
            <p:spPr>
              <a:xfrm>
                <a:off x="5943975" y="23502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565" name="Google Shape;565;p15"/>
              <p:cNvSpPr txBox="1"/>
              <p:nvPr/>
            </p:nvSpPr>
            <p:spPr>
              <a:xfrm>
                <a:off x="5943975" y="20886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566" name="Google Shape;566;p15"/>
              <p:cNvSpPr txBox="1"/>
              <p:nvPr/>
            </p:nvSpPr>
            <p:spPr>
              <a:xfrm>
                <a:off x="5943975" y="18271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567" name="Google Shape;567;p15"/>
              <p:cNvSpPr txBox="1"/>
              <p:nvPr/>
            </p:nvSpPr>
            <p:spPr>
              <a:xfrm>
                <a:off x="5943975" y="15655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568" name="Google Shape;568;p15"/>
              <p:cNvSpPr txBox="1"/>
              <p:nvPr/>
            </p:nvSpPr>
            <p:spPr>
              <a:xfrm>
                <a:off x="6312900"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569" name="Google Shape;569;p15"/>
              <p:cNvSpPr txBox="1"/>
              <p:nvPr/>
            </p:nvSpPr>
            <p:spPr>
              <a:xfrm>
                <a:off x="657543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570" name="Google Shape;570;p15"/>
              <p:cNvSpPr txBox="1"/>
              <p:nvPr/>
            </p:nvSpPr>
            <p:spPr>
              <a:xfrm>
                <a:off x="684278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571" name="Google Shape;571;p15"/>
              <p:cNvSpPr txBox="1"/>
              <p:nvPr/>
            </p:nvSpPr>
            <p:spPr>
              <a:xfrm>
                <a:off x="7110089"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572" name="Google Shape;572;p15"/>
              <p:cNvSpPr txBox="1"/>
              <p:nvPr/>
            </p:nvSpPr>
            <p:spPr>
              <a:xfrm>
                <a:off x="7382116"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573" name="Google Shape;573;p15"/>
              <p:cNvSpPr txBox="1"/>
              <p:nvPr/>
            </p:nvSpPr>
            <p:spPr>
              <a:xfrm>
                <a:off x="7644767"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574" name="Google Shape;574;p15"/>
              <p:cNvSpPr txBox="1"/>
              <p:nvPr/>
            </p:nvSpPr>
            <p:spPr>
              <a:xfrm>
                <a:off x="7912058"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575" name="Google Shape;575;p15"/>
              <p:cNvGrpSpPr/>
              <p:nvPr/>
            </p:nvGrpSpPr>
            <p:grpSpPr>
              <a:xfrm>
                <a:off x="6367896" y="3207118"/>
                <a:ext cx="815511" cy="243735"/>
                <a:chOff x="1291950" y="3182950"/>
                <a:chExt cx="690000" cy="206223"/>
              </a:xfrm>
            </p:grpSpPr>
            <p:pic>
              <p:nvPicPr>
                <p:cNvPr id="576" name="Google Shape;576;p15"/>
                <p:cNvPicPr preferRelativeResize="0"/>
                <p:nvPr/>
              </p:nvPicPr>
              <p:blipFill rotWithShape="1">
                <a:blip r:embed="rId7">
                  <a:alphaModFix/>
                </a:blip>
                <a:srcRect b="0" l="0" r="0" t="0"/>
                <a:stretch/>
              </p:blipFill>
              <p:spPr>
                <a:xfrm>
                  <a:off x="1392975" y="3182950"/>
                  <a:ext cx="285801" cy="34400"/>
                </a:xfrm>
                <a:prstGeom prst="rect">
                  <a:avLst/>
                </a:prstGeom>
                <a:noFill/>
                <a:ln>
                  <a:noFill/>
                </a:ln>
              </p:spPr>
            </p:pic>
            <p:sp>
              <p:nvSpPr>
                <p:cNvPr id="577" name="Google Shape;577;p15"/>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grpSp>
      </p:grpSp>
      <p:grpSp>
        <p:nvGrpSpPr>
          <p:cNvPr id="578" name="Google Shape;578;p15"/>
          <p:cNvGrpSpPr/>
          <p:nvPr/>
        </p:nvGrpSpPr>
        <p:grpSpPr>
          <a:xfrm>
            <a:off x="1012850" y="1470630"/>
            <a:ext cx="2397759" cy="3375270"/>
            <a:chOff x="1012850" y="1470630"/>
            <a:chExt cx="2397759" cy="3375270"/>
          </a:xfrm>
        </p:grpSpPr>
        <p:sp>
          <p:nvSpPr>
            <p:cNvPr id="579" name="Google Shape;579;p15"/>
            <p:cNvSpPr txBox="1"/>
            <p:nvPr/>
          </p:nvSpPr>
          <p:spPr>
            <a:xfrm>
              <a:off x="1012929" y="37608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10"/>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11"/>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580" name="Google Shape;580;p15"/>
            <p:cNvGrpSpPr/>
            <p:nvPr/>
          </p:nvGrpSpPr>
          <p:grpSpPr>
            <a:xfrm>
              <a:off x="1012850" y="1470630"/>
              <a:ext cx="2397759" cy="2318267"/>
              <a:chOff x="5943975" y="1394430"/>
              <a:chExt cx="2397759" cy="2318267"/>
            </a:xfrm>
          </p:grpSpPr>
          <p:grpSp>
            <p:nvGrpSpPr>
              <p:cNvPr id="581" name="Google Shape;581;p15"/>
              <p:cNvGrpSpPr/>
              <p:nvPr/>
            </p:nvGrpSpPr>
            <p:grpSpPr>
              <a:xfrm>
                <a:off x="6203096" y="1394430"/>
                <a:ext cx="2138638" cy="2091194"/>
                <a:chOff x="1436116" y="1725210"/>
                <a:chExt cx="1920300" cy="1877700"/>
              </a:xfrm>
            </p:grpSpPr>
            <p:pic>
              <p:nvPicPr>
                <p:cNvPr id="582" name="Google Shape;582;p15"/>
                <p:cNvPicPr preferRelativeResize="0"/>
                <p:nvPr/>
              </p:nvPicPr>
              <p:blipFill rotWithShape="1">
                <a:blip r:embed="rId6">
                  <a:alphaModFix/>
                </a:blip>
                <a:srcRect b="0" l="0" r="0" t="0"/>
                <a:stretch/>
              </p:blipFill>
              <p:spPr>
                <a:xfrm>
                  <a:off x="1736443" y="1821173"/>
                  <a:ext cx="1427845" cy="1685754"/>
                </a:xfrm>
                <a:prstGeom prst="rect">
                  <a:avLst/>
                </a:prstGeom>
                <a:noFill/>
                <a:ln>
                  <a:noFill/>
                </a:ln>
              </p:spPr>
            </p:pic>
            <p:sp>
              <p:nvSpPr>
                <p:cNvPr id="583" name="Google Shape;583;p15"/>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584" name="Google Shape;584;p15"/>
              <p:cNvCxnSpPr/>
              <p:nvPr/>
            </p:nvCxnSpPr>
            <p:spPr>
              <a:xfrm rot="10800000">
                <a:off x="6132744" y="1655754"/>
                <a:ext cx="75000" cy="0"/>
              </a:xfrm>
              <a:prstGeom prst="straightConnector1">
                <a:avLst/>
              </a:prstGeom>
              <a:noFill/>
              <a:ln cap="flat" cmpd="sng" w="9525">
                <a:solidFill>
                  <a:srgbClr val="9E9E9E"/>
                </a:solidFill>
                <a:prstDash val="dash"/>
                <a:round/>
                <a:headEnd len="sm" w="sm" type="none"/>
                <a:tailEnd len="sm" w="sm" type="none"/>
              </a:ln>
            </p:spPr>
          </p:cxnSp>
          <p:cxnSp>
            <p:nvCxnSpPr>
              <p:cNvPr id="585" name="Google Shape;585;p15"/>
              <p:cNvCxnSpPr/>
              <p:nvPr/>
            </p:nvCxnSpPr>
            <p:spPr>
              <a:xfrm rot="10800000">
                <a:off x="6132744" y="1917154"/>
                <a:ext cx="75000" cy="0"/>
              </a:xfrm>
              <a:prstGeom prst="straightConnector1">
                <a:avLst/>
              </a:prstGeom>
              <a:noFill/>
              <a:ln cap="flat" cmpd="sng" w="9525">
                <a:solidFill>
                  <a:srgbClr val="9E9E9E"/>
                </a:solidFill>
                <a:prstDash val="dash"/>
                <a:round/>
                <a:headEnd len="sm" w="sm" type="none"/>
                <a:tailEnd len="sm" w="sm" type="none"/>
              </a:ln>
            </p:spPr>
          </p:cxnSp>
          <p:cxnSp>
            <p:nvCxnSpPr>
              <p:cNvPr id="586" name="Google Shape;586;p15"/>
              <p:cNvCxnSpPr/>
              <p:nvPr/>
            </p:nvCxnSpPr>
            <p:spPr>
              <a:xfrm rot="10800000">
                <a:off x="6132744" y="2178554"/>
                <a:ext cx="75000" cy="0"/>
              </a:xfrm>
              <a:prstGeom prst="straightConnector1">
                <a:avLst/>
              </a:prstGeom>
              <a:noFill/>
              <a:ln cap="flat" cmpd="sng" w="9525">
                <a:solidFill>
                  <a:srgbClr val="9E9E9E"/>
                </a:solidFill>
                <a:prstDash val="dash"/>
                <a:round/>
                <a:headEnd len="sm" w="sm" type="none"/>
                <a:tailEnd len="sm" w="sm" type="none"/>
              </a:ln>
            </p:spPr>
          </p:cxnSp>
          <p:cxnSp>
            <p:nvCxnSpPr>
              <p:cNvPr id="587" name="Google Shape;587;p15"/>
              <p:cNvCxnSpPr/>
              <p:nvPr/>
            </p:nvCxnSpPr>
            <p:spPr>
              <a:xfrm rot="10800000">
                <a:off x="6132744" y="2439954"/>
                <a:ext cx="75000" cy="0"/>
              </a:xfrm>
              <a:prstGeom prst="straightConnector1">
                <a:avLst/>
              </a:prstGeom>
              <a:noFill/>
              <a:ln cap="flat" cmpd="sng" w="9525">
                <a:solidFill>
                  <a:srgbClr val="9E9E9E"/>
                </a:solidFill>
                <a:prstDash val="dash"/>
                <a:round/>
                <a:headEnd len="sm" w="sm" type="none"/>
                <a:tailEnd len="sm" w="sm" type="none"/>
              </a:ln>
            </p:spPr>
          </p:cxnSp>
          <p:cxnSp>
            <p:nvCxnSpPr>
              <p:cNvPr id="588" name="Google Shape;588;p15"/>
              <p:cNvCxnSpPr/>
              <p:nvPr/>
            </p:nvCxnSpPr>
            <p:spPr>
              <a:xfrm rot="10800000">
                <a:off x="6132744" y="2701354"/>
                <a:ext cx="75000" cy="0"/>
              </a:xfrm>
              <a:prstGeom prst="straightConnector1">
                <a:avLst/>
              </a:prstGeom>
              <a:noFill/>
              <a:ln cap="flat" cmpd="sng" w="9525">
                <a:solidFill>
                  <a:srgbClr val="9E9E9E"/>
                </a:solidFill>
                <a:prstDash val="dash"/>
                <a:round/>
                <a:headEnd len="sm" w="sm" type="none"/>
                <a:tailEnd len="sm" w="sm" type="none"/>
              </a:ln>
            </p:spPr>
          </p:cxnSp>
          <p:cxnSp>
            <p:nvCxnSpPr>
              <p:cNvPr id="589" name="Google Shape;589;p15"/>
              <p:cNvCxnSpPr/>
              <p:nvPr/>
            </p:nvCxnSpPr>
            <p:spPr>
              <a:xfrm rot="10800000">
                <a:off x="6132744" y="2962754"/>
                <a:ext cx="75000" cy="0"/>
              </a:xfrm>
              <a:prstGeom prst="straightConnector1">
                <a:avLst/>
              </a:prstGeom>
              <a:noFill/>
              <a:ln cap="flat" cmpd="sng" w="9525">
                <a:solidFill>
                  <a:srgbClr val="9E9E9E"/>
                </a:solidFill>
                <a:prstDash val="dash"/>
                <a:round/>
                <a:headEnd len="sm" w="sm" type="none"/>
                <a:tailEnd len="sm" w="sm" type="none"/>
              </a:ln>
            </p:spPr>
          </p:cxnSp>
          <p:cxnSp>
            <p:nvCxnSpPr>
              <p:cNvPr id="590" name="Google Shape;590;p15"/>
              <p:cNvCxnSpPr/>
              <p:nvPr/>
            </p:nvCxnSpPr>
            <p:spPr>
              <a:xfrm rot="10800000">
                <a:off x="6132744" y="3224154"/>
                <a:ext cx="75000" cy="0"/>
              </a:xfrm>
              <a:prstGeom prst="straightConnector1">
                <a:avLst/>
              </a:prstGeom>
              <a:noFill/>
              <a:ln cap="flat" cmpd="sng" w="9525">
                <a:solidFill>
                  <a:srgbClr val="9E9E9E"/>
                </a:solidFill>
                <a:prstDash val="dash"/>
                <a:round/>
                <a:headEnd len="sm" w="sm" type="none"/>
                <a:tailEnd len="sm" w="sm" type="none"/>
              </a:ln>
            </p:spPr>
          </p:cxnSp>
          <p:cxnSp>
            <p:nvCxnSpPr>
              <p:cNvPr id="591" name="Google Shape;591;p15"/>
              <p:cNvCxnSpPr/>
              <p:nvPr/>
            </p:nvCxnSpPr>
            <p:spPr>
              <a:xfrm rot="10800000">
                <a:off x="6132744" y="3485554"/>
                <a:ext cx="75000" cy="0"/>
              </a:xfrm>
              <a:prstGeom prst="straightConnector1">
                <a:avLst/>
              </a:prstGeom>
              <a:noFill/>
              <a:ln cap="flat" cmpd="sng" w="9525">
                <a:solidFill>
                  <a:srgbClr val="9E9E9E"/>
                </a:solidFill>
                <a:prstDash val="dash"/>
                <a:round/>
                <a:headEnd len="sm" w="sm" type="none"/>
                <a:tailEnd len="sm" w="sm" type="none"/>
              </a:ln>
            </p:spPr>
          </p:cxnSp>
          <p:cxnSp>
            <p:nvCxnSpPr>
              <p:cNvPr id="592" name="Google Shape;592;p15"/>
              <p:cNvCxnSpPr/>
              <p:nvPr/>
            </p:nvCxnSpPr>
            <p:spPr>
              <a:xfrm rot="5400000">
                <a:off x="6165541"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3" name="Google Shape;593;p15"/>
              <p:cNvCxnSpPr/>
              <p:nvPr/>
            </p:nvCxnSpPr>
            <p:spPr>
              <a:xfrm rot="5400000">
                <a:off x="6432863"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4" name="Google Shape;594;p15"/>
              <p:cNvCxnSpPr/>
              <p:nvPr/>
            </p:nvCxnSpPr>
            <p:spPr>
              <a:xfrm rot="5400000">
                <a:off x="6700184"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5" name="Google Shape;595;p15"/>
              <p:cNvCxnSpPr/>
              <p:nvPr/>
            </p:nvCxnSpPr>
            <p:spPr>
              <a:xfrm rot="5400000">
                <a:off x="6967505"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6" name="Google Shape;596;p15"/>
              <p:cNvCxnSpPr/>
              <p:nvPr/>
            </p:nvCxnSpPr>
            <p:spPr>
              <a:xfrm rot="5400000">
                <a:off x="7234827"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7" name="Google Shape;597;p15"/>
              <p:cNvCxnSpPr/>
              <p:nvPr/>
            </p:nvCxnSpPr>
            <p:spPr>
              <a:xfrm rot="5400000">
                <a:off x="7502148"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8" name="Google Shape;598;p15"/>
              <p:cNvCxnSpPr/>
              <p:nvPr/>
            </p:nvCxnSpPr>
            <p:spPr>
              <a:xfrm rot="5400000">
                <a:off x="7769470" y="3523049"/>
                <a:ext cx="75000" cy="0"/>
              </a:xfrm>
              <a:prstGeom prst="straightConnector1">
                <a:avLst/>
              </a:prstGeom>
              <a:noFill/>
              <a:ln cap="flat" cmpd="sng" w="9525">
                <a:solidFill>
                  <a:srgbClr val="9E9E9E"/>
                </a:solidFill>
                <a:prstDash val="dash"/>
                <a:round/>
                <a:headEnd len="sm" w="sm" type="none"/>
                <a:tailEnd len="sm" w="sm" type="none"/>
              </a:ln>
            </p:spPr>
          </p:cxnSp>
          <p:cxnSp>
            <p:nvCxnSpPr>
              <p:cNvPr id="599" name="Google Shape;599;p15"/>
              <p:cNvCxnSpPr/>
              <p:nvPr/>
            </p:nvCxnSpPr>
            <p:spPr>
              <a:xfrm rot="5400000">
                <a:off x="8036791" y="3523049"/>
                <a:ext cx="75000" cy="0"/>
              </a:xfrm>
              <a:prstGeom prst="straightConnector1">
                <a:avLst/>
              </a:prstGeom>
              <a:noFill/>
              <a:ln cap="flat" cmpd="sng" w="9525">
                <a:solidFill>
                  <a:srgbClr val="9E9E9E"/>
                </a:solidFill>
                <a:prstDash val="dash"/>
                <a:round/>
                <a:headEnd len="sm" w="sm" type="none"/>
                <a:tailEnd len="sm" w="sm" type="none"/>
              </a:ln>
            </p:spPr>
          </p:cxnSp>
          <p:sp>
            <p:nvSpPr>
              <p:cNvPr id="600" name="Google Shape;600;p15"/>
              <p:cNvSpPr txBox="1"/>
              <p:nvPr/>
            </p:nvSpPr>
            <p:spPr>
              <a:xfrm>
                <a:off x="5943975" y="33965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601" name="Google Shape;601;p15"/>
              <p:cNvSpPr txBox="1"/>
              <p:nvPr/>
            </p:nvSpPr>
            <p:spPr>
              <a:xfrm>
                <a:off x="5943975" y="31349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02" name="Google Shape;602;p15"/>
              <p:cNvSpPr txBox="1"/>
              <p:nvPr/>
            </p:nvSpPr>
            <p:spPr>
              <a:xfrm>
                <a:off x="5943975" y="28733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03" name="Google Shape;603;p15"/>
              <p:cNvSpPr txBox="1"/>
              <p:nvPr/>
            </p:nvSpPr>
            <p:spPr>
              <a:xfrm>
                <a:off x="5943975" y="26118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04" name="Google Shape;604;p15"/>
              <p:cNvSpPr txBox="1"/>
              <p:nvPr/>
            </p:nvSpPr>
            <p:spPr>
              <a:xfrm>
                <a:off x="5943975" y="23502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05" name="Google Shape;605;p15"/>
              <p:cNvSpPr txBox="1"/>
              <p:nvPr/>
            </p:nvSpPr>
            <p:spPr>
              <a:xfrm>
                <a:off x="5943975" y="20886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06" name="Google Shape;606;p15"/>
              <p:cNvSpPr txBox="1"/>
              <p:nvPr/>
            </p:nvSpPr>
            <p:spPr>
              <a:xfrm>
                <a:off x="5943975" y="18271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607" name="Google Shape;607;p15"/>
              <p:cNvSpPr txBox="1"/>
              <p:nvPr/>
            </p:nvSpPr>
            <p:spPr>
              <a:xfrm>
                <a:off x="5943975" y="15655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608" name="Google Shape;608;p15"/>
              <p:cNvSpPr txBox="1"/>
              <p:nvPr/>
            </p:nvSpPr>
            <p:spPr>
              <a:xfrm>
                <a:off x="6312900"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09" name="Google Shape;609;p15"/>
              <p:cNvSpPr txBox="1"/>
              <p:nvPr/>
            </p:nvSpPr>
            <p:spPr>
              <a:xfrm>
                <a:off x="657543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10" name="Google Shape;610;p15"/>
              <p:cNvSpPr txBox="1"/>
              <p:nvPr/>
            </p:nvSpPr>
            <p:spPr>
              <a:xfrm>
                <a:off x="6842783"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11" name="Google Shape;611;p15"/>
              <p:cNvSpPr txBox="1"/>
              <p:nvPr/>
            </p:nvSpPr>
            <p:spPr>
              <a:xfrm>
                <a:off x="7110089"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12" name="Google Shape;612;p15"/>
              <p:cNvSpPr txBox="1"/>
              <p:nvPr/>
            </p:nvSpPr>
            <p:spPr>
              <a:xfrm>
                <a:off x="7382116"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13" name="Google Shape;613;p15"/>
              <p:cNvSpPr txBox="1"/>
              <p:nvPr/>
            </p:nvSpPr>
            <p:spPr>
              <a:xfrm>
                <a:off x="7644767"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614" name="Google Shape;614;p15"/>
              <p:cNvSpPr txBox="1"/>
              <p:nvPr/>
            </p:nvSpPr>
            <p:spPr>
              <a:xfrm>
                <a:off x="7912058" y="34837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615" name="Google Shape;615;p15"/>
              <p:cNvGrpSpPr/>
              <p:nvPr/>
            </p:nvGrpSpPr>
            <p:grpSpPr>
              <a:xfrm>
                <a:off x="6367896" y="3207118"/>
                <a:ext cx="815511" cy="243735"/>
                <a:chOff x="1291950" y="3182950"/>
                <a:chExt cx="690000" cy="206223"/>
              </a:xfrm>
            </p:grpSpPr>
            <p:pic>
              <p:nvPicPr>
                <p:cNvPr id="616" name="Google Shape;616;p15"/>
                <p:cNvPicPr preferRelativeResize="0"/>
                <p:nvPr/>
              </p:nvPicPr>
              <p:blipFill rotWithShape="1">
                <a:blip r:embed="rId7">
                  <a:alphaModFix/>
                </a:blip>
                <a:srcRect b="0" l="0" r="0" t="0"/>
                <a:stretch/>
              </p:blipFill>
              <p:spPr>
                <a:xfrm>
                  <a:off x="1392975" y="3182950"/>
                  <a:ext cx="285801" cy="34400"/>
                </a:xfrm>
                <a:prstGeom prst="rect">
                  <a:avLst/>
                </a:prstGeom>
                <a:noFill/>
                <a:ln>
                  <a:noFill/>
                </a:ln>
              </p:spPr>
            </p:pic>
            <p:sp>
              <p:nvSpPr>
                <p:cNvPr id="617" name="Google Shape;617;p15"/>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gr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16"/>
          <p:cNvSpPr txBox="1"/>
          <p:nvPr/>
        </p:nvSpPr>
        <p:spPr>
          <a:xfrm>
            <a:off x="620375" y="506200"/>
            <a:ext cx="17607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lang="en" sz="2200">
                <a:solidFill>
                  <a:schemeClr val="dk1"/>
                </a:solidFill>
                <a:latin typeface="Montserrat"/>
                <a:ea typeface="Montserrat"/>
                <a:cs typeface="Montserrat"/>
                <a:sym typeface="Montserrat"/>
              </a:rPr>
              <a:t>{</a:t>
            </a:r>
            <a:r>
              <a:rPr b="1" i="0" lang="en" sz="2200" u="none" cap="none" strike="noStrike">
                <a:solidFill>
                  <a:schemeClr val="dk1"/>
                </a:solidFill>
                <a:latin typeface="Montserrat"/>
                <a:ea typeface="Montserrat"/>
                <a:cs typeface="Montserrat"/>
                <a:sym typeface="Montserrat"/>
              </a:rPr>
              <a:t>Populati</a:t>
            </a:r>
            <a:r>
              <a:rPr b="1" lang="en" sz="2200">
                <a:solidFill>
                  <a:schemeClr val="dk1"/>
                </a:solidFill>
                <a:latin typeface="Montserrat"/>
                <a:ea typeface="Montserrat"/>
                <a:cs typeface="Montserrat"/>
                <a:sym typeface="Montserrat"/>
              </a:rPr>
              <a:t>o</a:t>
            </a:r>
            <a:r>
              <a:rPr b="1" i="0" lang="en" sz="2200" u="none" cap="none" strike="noStrike">
                <a:solidFill>
                  <a:schemeClr val="dk1"/>
                </a:solidFill>
                <a:latin typeface="Montserrat"/>
                <a:ea typeface="Montserrat"/>
                <a:cs typeface="Montserrat"/>
                <a:sym typeface="Montserrat"/>
              </a:rPr>
              <a:t>n</a:t>
            </a:r>
            <a:r>
              <a:rPr b="1" lang="en" sz="2200">
                <a:solidFill>
                  <a:schemeClr val="dk1"/>
                </a:solidFill>
                <a:latin typeface="Montserrat"/>
                <a:ea typeface="Montserrat"/>
                <a:cs typeface="Montserrat"/>
                <a:sym typeface="Montserrat"/>
              </a:rPr>
              <a:t> </a:t>
            </a:r>
            <a:r>
              <a:rPr b="1" i="0" lang="en" sz="2200" u="none" cap="none" strike="noStrike">
                <a:solidFill>
                  <a:schemeClr val="dk1"/>
                </a:solidFill>
                <a:latin typeface="Montserrat"/>
                <a:ea typeface="Montserrat"/>
                <a:cs typeface="Montserrat"/>
                <a:sym typeface="Montserrat"/>
              </a:rPr>
              <a:t>density</a:t>
            </a:r>
            <a:r>
              <a:rPr b="1" lang="en" sz="2200">
                <a:solidFill>
                  <a:schemeClr val="dk1"/>
                </a:solidFill>
                <a:latin typeface="Montserrat"/>
                <a:ea typeface="Montserrat"/>
                <a:cs typeface="Montserrat"/>
                <a:sym typeface="Montserrat"/>
              </a:rPr>
              <a:t>}</a:t>
            </a:r>
            <a:endParaRPr b="1" i="0" sz="2200" u="none" cap="none" strike="noStrike">
              <a:solidFill>
                <a:schemeClr val="dk1"/>
              </a:solidFill>
              <a:latin typeface="Montserrat"/>
              <a:ea typeface="Montserrat"/>
              <a:cs typeface="Montserrat"/>
              <a:sym typeface="Montserrat"/>
            </a:endParaRPr>
          </a:p>
        </p:txBody>
      </p:sp>
      <p:cxnSp>
        <p:nvCxnSpPr>
          <p:cNvPr id="623" name="Google Shape;623;p16"/>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624" name="Google Shape;624;p16"/>
          <p:cNvSpPr txBox="1"/>
          <p:nvPr/>
        </p:nvSpPr>
        <p:spPr>
          <a:xfrm>
            <a:off x="6319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3"/>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4"/>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625" name="Google Shape;625;p16"/>
          <p:cNvGrpSpPr/>
          <p:nvPr/>
        </p:nvGrpSpPr>
        <p:grpSpPr>
          <a:xfrm>
            <a:off x="890970" y="1546830"/>
            <a:ext cx="2138638" cy="2091194"/>
            <a:chOff x="1436116" y="1725210"/>
            <a:chExt cx="1920300" cy="1877700"/>
          </a:xfrm>
        </p:grpSpPr>
        <p:pic>
          <p:nvPicPr>
            <p:cNvPr id="626" name="Google Shape;626;p16"/>
            <p:cNvPicPr preferRelativeResize="0"/>
            <p:nvPr/>
          </p:nvPicPr>
          <p:blipFill rotWithShape="1">
            <a:blip r:embed="rId5">
              <a:alphaModFix/>
            </a:blip>
            <a:srcRect b="0" l="0" r="0" t="0"/>
            <a:stretch/>
          </p:blipFill>
          <p:spPr>
            <a:xfrm>
              <a:off x="1736443" y="1821173"/>
              <a:ext cx="1427845" cy="1685754"/>
            </a:xfrm>
            <a:prstGeom prst="rect">
              <a:avLst/>
            </a:prstGeom>
            <a:noFill/>
            <a:ln>
              <a:noFill/>
            </a:ln>
          </p:spPr>
        </p:pic>
        <p:sp>
          <p:nvSpPr>
            <p:cNvPr id="627" name="Google Shape;627;p16"/>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628" name="Google Shape;628;p16"/>
          <p:cNvCxnSpPr/>
          <p:nvPr/>
        </p:nvCxnSpPr>
        <p:spPr>
          <a:xfrm rot="10800000">
            <a:off x="820619" y="1808154"/>
            <a:ext cx="75000" cy="0"/>
          </a:xfrm>
          <a:prstGeom prst="straightConnector1">
            <a:avLst/>
          </a:prstGeom>
          <a:noFill/>
          <a:ln cap="flat" cmpd="sng" w="9525">
            <a:solidFill>
              <a:srgbClr val="9E9E9E"/>
            </a:solidFill>
            <a:prstDash val="dash"/>
            <a:round/>
            <a:headEnd len="sm" w="sm" type="none"/>
            <a:tailEnd len="sm" w="sm" type="none"/>
          </a:ln>
        </p:spPr>
      </p:cxnSp>
      <p:cxnSp>
        <p:nvCxnSpPr>
          <p:cNvPr id="629" name="Google Shape;629;p16"/>
          <p:cNvCxnSpPr/>
          <p:nvPr/>
        </p:nvCxnSpPr>
        <p:spPr>
          <a:xfrm rot="10800000">
            <a:off x="820619" y="2069554"/>
            <a:ext cx="75000" cy="0"/>
          </a:xfrm>
          <a:prstGeom prst="straightConnector1">
            <a:avLst/>
          </a:prstGeom>
          <a:noFill/>
          <a:ln cap="flat" cmpd="sng" w="9525">
            <a:solidFill>
              <a:srgbClr val="9E9E9E"/>
            </a:solidFill>
            <a:prstDash val="dash"/>
            <a:round/>
            <a:headEnd len="sm" w="sm" type="none"/>
            <a:tailEnd len="sm" w="sm" type="none"/>
          </a:ln>
        </p:spPr>
      </p:cxnSp>
      <p:cxnSp>
        <p:nvCxnSpPr>
          <p:cNvPr id="630" name="Google Shape;630;p16"/>
          <p:cNvCxnSpPr/>
          <p:nvPr/>
        </p:nvCxnSpPr>
        <p:spPr>
          <a:xfrm rot="10800000">
            <a:off x="820619" y="2330954"/>
            <a:ext cx="75000" cy="0"/>
          </a:xfrm>
          <a:prstGeom prst="straightConnector1">
            <a:avLst/>
          </a:prstGeom>
          <a:noFill/>
          <a:ln cap="flat" cmpd="sng" w="9525">
            <a:solidFill>
              <a:srgbClr val="9E9E9E"/>
            </a:solidFill>
            <a:prstDash val="dash"/>
            <a:round/>
            <a:headEnd len="sm" w="sm" type="none"/>
            <a:tailEnd len="sm" w="sm" type="none"/>
          </a:ln>
        </p:spPr>
      </p:cxnSp>
      <p:cxnSp>
        <p:nvCxnSpPr>
          <p:cNvPr id="631" name="Google Shape;631;p16"/>
          <p:cNvCxnSpPr/>
          <p:nvPr/>
        </p:nvCxnSpPr>
        <p:spPr>
          <a:xfrm rot="10800000">
            <a:off x="820619" y="2592354"/>
            <a:ext cx="75000" cy="0"/>
          </a:xfrm>
          <a:prstGeom prst="straightConnector1">
            <a:avLst/>
          </a:prstGeom>
          <a:noFill/>
          <a:ln cap="flat" cmpd="sng" w="9525">
            <a:solidFill>
              <a:srgbClr val="9E9E9E"/>
            </a:solidFill>
            <a:prstDash val="dash"/>
            <a:round/>
            <a:headEnd len="sm" w="sm" type="none"/>
            <a:tailEnd len="sm" w="sm" type="none"/>
          </a:ln>
        </p:spPr>
      </p:cxnSp>
      <p:cxnSp>
        <p:nvCxnSpPr>
          <p:cNvPr id="632" name="Google Shape;632;p16"/>
          <p:cNvCxnSpPr/>
          <p:nvPr/>
        </p:nvCxnSpPr>
        <p:spPr>
          <a:xfrm rot="10800000">
            <a:off x="820619" y="2853754"/>
            <a:ext cx="75000" cy="0"/>
          </a:xfrm>
          <a:prstGeom prst="straightConnector1">
            <a:avLst/>
          </a:prstGeom>
          <a:noFill/>
          <a:ln cap="flat" cmpd="sng" w="9525">
            <a:solidFill>
              <a:srgbClr val="9E9E9E"/>
            </a:solidFill>
            <a:prstDash val="dash"/>
            <a:round/>
            <a:headEnd len="sm" w="sm" type="none"/>
            <a:tailEnd len="sm" w="sm" type="none"/>
          </a:ln>
        </p:spPr>
      </p:cxnSp>
      <p:cxnSp>
        <p:nvCxnSpPr>
          <p:cNvPr id="633" name="Google Shape;633;p16"/>
          <p:cNvCxnSpPr/>
          <p:nvPr/>
        </p:nvCxnSpPr>
        <p:spPr>
          <a:xfrm rot="10800000">
            <a:off x="820619" y="3115154"/>
            <a:ext cx="75000" cy="0"/>
          </a:xfrm>
          <a:prstGeom prst="straightConnector1">
            <a:avLst/>
          </a:prstGeom>
          <a:noFill/>
          <a:ln cap="flat" cmpd="sng" w="9525">
            <a:solidFill>
              <a:srgbClr val="9E9E9E"/>
            </a:solidFill>
            <a:prstDash val="dash"/>
            <a:round/>
            <a:headEnd len="sm" w="sm" type="none"/>
            <a:tailEnd len="sm" w="sm" type="none"/>
          </a:ln>
        </p:spPr>
      </p:cxnSp>
      <p:cxnSp>
        <p:nvCxnSpPr>
          <p:cNvPr id="634" name="Google Shape;634;p16"/>
          <p:cNvCxnSpPr/>
          <p:nvPr/>
        </p:nvCxnSpPr>
        <p:spPr>
          <a:xfrm rot="10800000">
            <a:off x="820619" y="3376554"/>
            <a:ext cx="75000" cy="0"/>
          </a:xfrm>
          <a:prstGeom prst="straightConnector1">
            <a:avLst/>
          </a:prstGeom>
          <a:noFill/>
          <a:ln cap="flat" cmpd="sng" w="9525">
            <a:solidFill>
              <a:srgbClr val="9E9E9E"/>
            </a:solidFill>
            <a:prstDash val="dash"/>
            <a:round/>
            <a:headEnd len="sm" w="sm" type="none"/>
            <a:tailEnd len="sm" w="sm" type="none"/>
          </a:ln>
        </p:spPr>
      </p:cxnSp>
      <p:cxnSp>
        <p:nvCxnSpPr>
          <p:cNvPr id="635" name="Google Shape;635;p16"/>
          <p:cNvCxnSpPr/>
          <p:nvPr/>
        </p:nvCxnSpPr>
        <p:spPr>
          <a:xfrm rot="10800000">
            <a:off x="820619" y="3637954"/>
            <a:ext cx="75000" cy="0"/>
          </a:xfrm>
          <a:prstGeom prst="straightConnector1">
            <a:avLst/>
          </a:prstGeom>
          <a:noFill/>
          <a:ln cap="flat" cmpd="sng" w="9525">
            <a:solidFill>
              <a:srgbClr val="9E9E9E"/>
            </a:solidFill>
            <a:prstDash val="dash"/>
            <a:round/>
            <a:headEnd len="sm" w="sm" type="none"/>
            <a:tailEnd len="sm" w="sm" type="none"/>
          </a:ln>
        </p:spPr>
      </p:cxnSp>
      <p:cxnSp>
        <p:nvCxnSpPr>
          <p:cNvPr id="636" name="Google Shape;636;p16"/>
          <p:cNvCxnSpPr/>
          <p:nvPr/>
        </p:nvCxnSpPr>
        <p:spPr>
          <a:xfrm rot="5400000">
            <a:off x="853416"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37" name="Google Shape;637;p16"/>
          <p:cNvCxnSpPr/>
          <p:nvPr/>
        </p:nvCxnSpPr>
        <p:spPr>
          <a:xfrm rot="5400000">
            <a:off x="1120737"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38" name="Google Shape;638;p16"/>
          <p:cNvCxnSpPr/>
          <p:nvPr/>
        </p:nvCxnSpPr>
        <p:spPr>
          <a:xfrm rot="5400000">
            <a:off x="1388059"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39" name="Google Shape;639;p16"/>
          <p:cNvCxnSpPr/>
          <p:nvPr/>
        </p:nvCxnSpPr>
        <p:spPr>
          <a:xfrm rot="5400000">
            <a:off x="1655380"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40" name="Google Shape;640;p16"/>
          <p:cNvCxnSpPr/>
          <p:nvPr/>
        </p:nvCxnSpPr>
        <p:spPr>
          <a:xfrm rot="5400000">
            <a:off x="1922701"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41" name="Google Shape;641;p16"/>
          <p:cNvCxnSpPr/>
          <p:nvPr/>
        </p:nvCxnSpPr>
        <p:spPr>
          <a:xfrm rot="5400000">
            <a:off x="2190023"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42" name="Google Shape;642;p16"/>
          <p:cNvCxnSpPr/>
          <p:nvPr/>
        </p:nvCxnSpPr>
        <p:spPr>
          <a:xfrm rot="5400000">
            <a:off x="2457344"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43" name="Google Shape;643;p16"/>
          <p:cNvCxnSpPr/>
          <p:nvPr/>
        </p:nvCxnSpPr>
        <p:spPr>
          <a:xfrm rot="5400000">
            <a:off x="2724666" y="3675449"/>
            <a:ext cx="75000" cy="0"/>
          </a:xfrm>
          <a:prstGeom prst="straightConnector1">
            <a:avLst/>
          </a:prstGeom>
          <a:noFill/>
          <a:ln cap="flat" cmpd="sng" w="9525">
            <a:solidFill>
              <a:srgbClr val="9E9E9E"/>
            </a:solidFill>
            <a:prstDash val="dash"/>
            <a:round/>
            <a:headEnd len="sm" w="sm" type="none"/>
            <a:tailEnd len="sm" w="sm" type="none"/>
          </a:ln>
        </p:spPr>
      </p:cxnSp>
      <p:sp>
        <p:nvSpPr>
          <p:cNvPr id="644" name="Google Shape;644;p16"/>
          <p:cNvSpPr txBox="1"/>
          <p:nvPr/>
        </p:nvSpPr>
        <p:spPr>
          <a:xfrm>
            <a:off x="631850" y="35489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645" name="Google Shape;645;p16"/>
          <p:cNvSpPr txBox="1"/>
          <p:nvPr/>
        </p:nvSpPr>
        <p:spPr>
          <a:xfrm>
            <a:off x="631850" y="32873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46" name="Google Shape;646;p16"/>
          <p:cNvSpPr txBox="1"/>
          <p:nvPr/>
        </p:nvSpPr>
        <p:spPr>
          <a:xfrm>
            <a:off x="631850" y="30257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47" name="Google Shape;647;p16"/>
          <p:cNvSpPr txBox="1"/>
          <p:nvPr/>
        </p:nvSpPr>
        <p:spPr>
          <a:xfrm>
            <a:off x="631850" y="27642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48" name="Google Shape;648;p16"/>
          <p:cNvSpPr txBox="1"/>
          <p:nvPr/>
        </p:nvSpPr>
        <p:spPr>
          <a:xfrm>
            <a:off x="631850" y="25026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49" name="Google Shape;649;p16"/>
          <p:cNvSpPr txBox="1"/>
          <p:nvPr/>
        </p:nvSpPr>
        <p:spPr>
          <a:xfrm>
            <a:off x="631850" y="22410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50" name="Google Shape;650;p16"/>
          <p:cNvSpPr txBox="1"/>
          <p:nvPr/>
        </p:nvSpPr>
        <p:spPr>
          <a:xfrm>
            <a:off x="631850" y="19795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651" name="Google Shape;651;p16"/>
          <p:cNvSpPr txBox="1"/>
          <p:nvPr/>
        </p:nvSpPr>
        <p:spPr>
          <a:xfrm>
            <a:off x="631850" y="17179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652" name="Google Shape;652;p16"/>
          <p:cNvSpPr txBox="1"/>
          <p:nvPr/>
        </p:nvSpPr>
        <p:spPr>
          <a:xfrm>
            <a:off x="1000775"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53" name="Google Shape;653;p16"/>
          <p:cNvSpPr txBox="1"/>
          <p:nvPr/>
        </p:nvSpPr>
        <p:spPr>
          <a:xfrm>
            <a:off x="126330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54" name="Google Shape;654;p16"/>
          <p:cNvSpPr txBox="1"/>
          <p:nvPr/>
        </p:nvSpPr>
        <p:spPr>
          <a:xfrm>
            <a:off x="153065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55" name="Google Shape;655;p16"/>
          <p:cNvSpPr txBox="1"/>
          <p:nvPr/>
        </p:nvSpPr>
        <p:spPr>
          <a:xfrm>
            <a:off x="179796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56" name="Google Shape;656;p16"/>
          <p:cNvSpPr txBox="1"/>
          <p:nvPr/>
        </p:nvSpPr>
        <p:spPr>
          <a:xfrm>
            <a:off x="2069991"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57" name="Google Shape;657;p16"/>
          <p:cNvSpPr txBox="1"/>
          <p:nvPr/>
        </p:nvSpPr>
        <p:spPr>
          <a:xfrm>
            <a:off x="2332642"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658" name="Google Shape;658;p16"/>
          <p:cNvSpPr txBox="1"/>
          <p:nvPr/>
        </p:nvSpPr>
        <p:spPr>
          <a:xfrm>
            <a:off x="259993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659" name="Google Shape;659;p16"/>
          <p:cNvGrpSpPr/>
          <p:nvPr/>
        </p:nvGrpSpPr>
        <p:grpSpPr>
          <a:xfrm>
            <a:off x="907227" y="3435718"/>
            <a:ext cx="815511" cy="243735"/>
            <a:chOff x="1291950" y="3182950"/>
            <a:chExt cx="690000" cy="206223"/>
          </a:xfrm>
        </p:grpSpPr>
        <p:pic>
          <p:nvPicPr>
            <p:cNvPr id="660" name="Google Shape;660;p16"/>
            <p:cNvPicPr preferRelativeResize="0"/>
            <p:nvPr/>
          </p:nvPicPr>
          <p:blipFill rotWithShape="1">
            <a:blip r:embed="rId6">
              <a:alphaModFix/>
            </a:blip>
            <a:srcRect b="0" l="0" r="0" t="0"/>
            <a:stretch/>
          </p:blipFill>
          <p:spPr>
            <a:xfrm>
              <a:off x="1392975" y="3182950"/>
              <a:ext cx="285801" cy="34400"/>
            </a:xfrm>
            <a:prstGeom prst="rect">
              <a:avLst/>
            </a:prstGeom>
            <a:noFill/>
            <a:ln>
              <a:noFill/>
            </a:ln>
          </p:spPr>
        </p:pic>
        <p:sp>
          <p:nvSpPr>
            <p:cNvPr id="661" name="Google Shape;661;p16"/>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pic>
        <p:nvPicPr>
          <p:cNvPr id="662" name="Google Shape;662;p16"/>
          <p:cNvPicPr preferRelativeResize="0"/>
          <p:nvPr/>
        </p:nvPicPr>
        <p:blipFill rotWithShape="1">
          <a:blip r:embed="rId7">
            <a:alphaModFix/>
          </a:blip>
          <a:srcRect b="0" l="0" r="0" t="0"/>
          <a:stretch/>
        </p:blipFill>
        <p:spPr>
          <a:xfrm>
            <a:off x="1020581" y="2676650"/>
            <a:ext cx="68300" cy="585224"/>
          </a:xfrm>
          <a:prstGeom prst="rect">
            <a:avLst/>
          </a:prstGeom>
          <a:noFill/>
          <a:ln>
            <a:noFill/>
          </a:ln>
        </p:spPr>
      </p:pic>
      <p:sp>
        <p:nvSpPr>
          <p:cNvPr id="663" name="Google Shape;663;p16"/>
          <p:cNvSpPr txBox="1"/>
          <p:nvPr/>
        </p:nvSpPr>
        <p:spPr>
          <a:xfrm>
            <a:off x="1027236" y="2573776"/>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Menor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664" name="Google Shape;664;p16"/>
          <p:cNvSpPr txBox="1"/>
          <p:nvPr/>
        </p:nvSpPr>
        <p:spPr>
          <a:xfrm>
            <a:off x="1027236" y="3012234"/>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Mayor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665" name="Google Shape;665;p16"/>
          <p:cNvSpPr txBox="1"/>
          <p:nvPr/>
        </p:nvSpPr>
        <p:spPr>
          <a:xfrm>
            <a:off x="565650" y="1218825"/>
            <a:ext cx="3000000" cy="29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700"/>
              <a:buFont typeface="Arial"/>
              <a:buNone/>
            </a:pPr>
            <a:r>
              <a:rPr b="1" i="0" lang="en" sz="700" u="none" cap="none" strike="noStrike">
                <a:solidFill>
                  <a:schemeClr val="dk1"/>
                </a:solidFill>
                <a:latin typeface="Montserrat"/>
                <a:ea typeface="Montserrat"/>
                <a:cs typeface="Montserrat"/>
                <a:sym typeface="Montserrat"/>
              </a:rPr>
              <a:t>Fig. 14.  </a:t>
            </a:r>
            <a:r>
              <a:rPr b="0" i="0" lang="en" sz="700" u="none" cap="none" strike="noStrike">
                <a:solidFill>
                  <a:schemeClr val="dk1"/>
                </a:solidFill>
                <a:latin typeface="Montserrat"/>
                <a:ea typeface="Montserrat"/>
                <a:cs typeface="Montserrat"/>
                <a:sym typeface="Montserrat"/>
              </a:rPr>
              <a:t>Population density per scenario (Inhabitant per km</a:t>
            </a:r>
            <a:r>
              <a:rPr b="0" baseline="30000" i="0" lang="en" sz="700" u="none" cap="none" strike="noStrike">
                <a:solidFill>
                  <a:schemeClr val="dk1"/>
                </a:solidFill>
                <a:latin typeface="Montserrat"/>
                <a:ea typeface="Montserrat"/>
                <a:cs typeface="Montserrat"/>
                <a:sym typeface="Montserrat"/>
              </a:rPr>
              <a:t>2</a:t>
            </a:r>
            <a:r>
              <a:rPr b="0" i="0" lang="en" sz="700" u="none" cap="none" strike="noStrike">
                <a:solidFill>
                  <a:schemeClr val="dk1"/>
                </a:solidFill>
                <a:latin typeface="Montserrat"/>
                <a:ea typeface="Montserrat"/>
                <a:cs typeface="Montserrat"/>
                <a:sym typeface="Montserrat"/>
              </a:rPr>
              <a:t>)</a:t>
            </a:r>
            <a:r>
              <a:rPr b="1" i="0" lang="en" sz="700" u="none" cap="none" strike="noStrike">
                <a:solidFill>
                  <a:schemeClr val="dk1"/>
                </a:solidFill>
                <a:latin typeface="Montserrat"/>
                <a:ea typeface="Montserrat"/>
                <a:cs typeface="Montserrat"/>
                <a:sym typeface="Montserrat"/>
              </a:rPr>
              <a:t> </a:t>
            </a:r>
            <a:endParaRPr b="0" i="0" sz="1400" u="none" cap="none" strike="noStrike">
              <a:solidFill>
                <a:srgbClr val="000000"/>
              </a:solidFill>
              <a:latin typeface="Arial"/>
              <a:ea typeface="Arial"/>
              <a:cs typeface="Arial"/>
              <a:sym typeface="Arial"/>
            </a:endParaRPr>
          </a:p>
        </p:txBody>
      </p:sp>
      <p:sp>
        <p:nvSpPr>
          <p:cNvPr id="666" name="Google Shape;666;p16"/>
          <p:cNvSpPr txBox="1"/>
          <p:nvPr/>
        </p:nvSpPr>
        <p:spPr>
          <a:xfrm>
            <a:off x="33751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8"/>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9"/>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667" name="Google Shape;667;p16"/>
          <p:cNvGrpSpPr/>
          <p:nvPr/>
        </p:nvGrpSpPr>
        <p:grpSpPr>
          <a:xfrm>
            <a:off x="3634170" y="1546830"/>
            <a:ext cx="2138638" cy="2091194"/>
            <a:chOff x="1436116" y="1725210"/>
            <a:chExt cx="1920300" cy="1877700"/>
          </a:xfrm>
        </p:grpSpPr>
        <p:pic>
          <p:nvPicPr>
            <p:cNvPr id="668" name="Google Shape;668;p16"/>
            <p:cNvPicPr preferRelativeResize="0"/>
            <p:nvPr/>
          </p:nvPicPr>
          <p:blipFill rotWithShape="1">
            <a:blip r:embed="rId5">
              <a:alphaModFix/>
            </a:blip>
            <a:srcRect b="0" l="0" r="0" t="0"/>
            <a:stretch/>
          </p:blipFill>
          <p:spPr>
            <a:xfrm>
              <a:off x="1736443" y="1821173"/>
              <a:ext cx="1427845" cy="1685754"/>
            </a:xfrm>
            <a:prstGeom prst="rect">
              <a:avLst/>
            </a:prstGeom>
            <a:noFill/>
            <a:ln>
              <a:noFill/>
            </a:ln>
          </p:spPr>
        </p:pic>
        <p:sp>
          <p:nvSpPr>
            <p:cNvPr id="669" name="Google Shape;669;p16"/>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670" name="Google Shape;670;p16"/>
          <p:cNvCxnSpPr/>
          <p:nvPr/>
        </p:nvCxnSpPr>
        <p:spPr>
          <a:xfrm rot="10800000">
            <a:off x="3563819" y="1808154"/>
            <a:ext cx="75000" cy="0"/>
          </a:xfrm>
          <a:prstGeom prst="straightConnector1">
            <a:avLst/>
          </a:prstGeom>
          <a:noFill/>
          <a:ln cap="flat" cmpd="sng" w="9525">
            <a:solidFill>
              <a:srgbClr val="9E9E9E"/>
            </a:solidFill>
            <a:prstDash val="dash"/>
            <a:round/>
            <a:headEnd len="sm" w="sm" type="none"/>
            <a:tailEnd len="sm" w="sm" type="none"/>
          </a:ln>
        </p:spPr>
      </p:cxnSp>
      <p:cxnSp>
        <p:nvCxnSpPr>
          <p:cNvPr id="671" name="Google Shape;671;p16"/>
          <p:cNvCxnSpPr/>
          <p:nvPr/>
        </p:nvCxnSpPr>
        <p:spPr>
          <a:xfrm rot="10800000">
            <a:off x="3563819" y="2069554"/>
            <a:ext cx="75000" cy="0"/>
          </a:xfrm>
          <a:prstGeom prst="straightConnector1">
            <a:avLst/>
          </a:prstGeom>
          <a:noFill/>
          <a:ln cap="flat" cmpd="sng" w="9525">
            <a:solidFill>
              <a:srgbClr val="9E9E9E"/>
            </a:solidFill>
            <a:prstDash val="dash"/>
            <a:round/>
            <a:headEnd len="sm" w="sm" type="none"/>
            <a:tailEnd len="sm" w="sm" type="none"/>
          </a:ln>
        </p:spPr>
      </p:cxnSp>
      <p:cxnSp>
        <p:nvCxnSpPr>
          <p:cNvPr id="672" name="Google Shape;672;p16"/>
          <p:cNvCxnSpPr/>
          <p:nvPr/>
        </p:nvCxnSpPr>
        <p:spPr>
          <a:xfrm rot="10800000">
            <a:off x="3563819" y="2330954"/>
            <a:ext cx="75000" cy="0"/>
          </a:xfrm>
          <a:prstGeom prst="straightConnector1">
            <a:avLst/>
          </a:prstGeom>
          <a:noFill/>
          <a:ln cap="flat" cmpd="sng" w="9525">
            <a:solidFill>
              <a:srgbClr val="9E9E9E"/>
            </a:solidFill>
            <a:prstDash val="dash"/>
            <a:round/>
            <a:headEnd len="sm" w="sm" type="none"/>
            <a:tailEnd len="sm" w="sm" type="none"/>
          </a:ln>
        </p:spPr>
      </p:cxnSp>
      <p:cxnSp>
        <p:nvCxnSpPr>
          <p:cNvPr id="673" name="Google Shape;673;p16"/>
          <p:cNvCxnSpPr/>
          <p:nvPr/>
        </p:nvCxnSpPr>
        <p:spPr>
          <a:xfrm rot="10800000">
            <a:off x="3563819" y="2592354"/>
            <a:ext cx="75000" cy="0"/>
          </a:xfrm>
          <a:prstGeom prst="straightConnector1">
            <a:avLst/>
          </a:prstGeom>
          <a:noFill/>
          <a:ln cap="flat" cmpd="sng" w="9525">
            <a:solidFill>
              <a:srgbClr val="9E9E9E"/>
            </a:solidFill>
            <a:prstDash val="dash"/>
            <a:round/>
            <a:headEnd len="sm" w="sm" type="none"/>
            <a:tailEnd len="sm" w="sm" type="none"/>
          </a:ln>
        </p:spPr>
      </p:cxnSp>
      <p:cxnSp>
        <p:nvCxnSpPr>
          <p:cNvPr id="674" name="Google Shape;674;p16"/>
          <p:cNvCxnSpPr/>
          <p:nvPr/>
        </p:nvCxnSpPr>
        <p:spPr>
          <a:xfrm rot="10800000">
            <a:off x="3563819" y="2853754"/>
            <a:ext cx="75000" cy="0"/>
          </a:xfrm>
          <a:prstGeom prst="straightConnector1">
            <a:avLst/>
          </a:prstGeom>
          <a:noFill/>
          <a:ln cap="flat" cmpd="sng" w="9525">
            <a:solidFill>
              <a:srgbClr val="9E9E9E"/>
            </a:solidFill>
            <a:prstDash val="dash"/>
            <a:round/>
            <a:headEnd len="sm" w="sm" type="none"/>
            <a:tailEnd len="sm" w="sm" type="none"/>
          </a:ln>
        </p:spPr>
      </p:cxnSp>
      <p:cxnSp>
        <p:nvCxnSpPr>
          <p:cNvPr id="675" name="Google Shape;675;p16"/>
          <p:cNvCxnSpPr/>
          <p:nvPr/>
        </p:nvCxnSpPr>
        <p:spPr>
          <a:xfrm rot="10800000">
            <a:off x="3563819" y="3115154"/>
            <a:ext cx="75000" cy="0"/>
          </a:xfrm>
          <a:prstGeom prst="straightConnector1">
            <a:avLst/>
          </a:prstGeom>
          <a:noFill/>
          <a:ln cap="flat" cmpd="sng" w="9525">
            <a:solidFill>
              <a:srgbClr val="9E9E9E"/>
            </a:solidFill>
            <a:prstDash val="dash"/>
            <a:round/>
            <a:headEnd len="sm" w="sm" type="none"/>
            <a:tailEnd len="sm" w="sm" type="none"/>
          </a:ln>
        </p:spPr>
      </p:cxnSp>
      <p:cxnSp>
        <p:nvCxnSpPr>
          <p:cNvPr id="676" name="Google Shape;676;p16"/>
          <p:cNvCxnSpPr/>
          <p:nvPr/>
        </p:nvCxnSpPr>
        <p:spPr>
          <a:xfrm rot="10800000">
            <a:off x="3563819" y="3376554"/>
            <a:ext cx="75000" cy="0"/>
          </a:xfrm>
          <a:prstGeom prst="straightConnector1">
            <a:avLst/>
          </a:prstGeom>
          <a:noFill/>
          <a:ln cap="flat" cmpd="sng" w="9525">
            <a:solidFill>
              <a:srgbClr val="9E9E9E"/>
            </a:solidFill>
            <a:prstDash val="dash"/>
            <a:round/>
            <a:headEnd len="sm" w="sm" type="none"/>
            <a:tailEnd len="sm" w="sm" type="none"/>
          </a:ln>
        </p:spPr>
      </p:cxnSp>
      <p:cxnSp>
        <p:nvCxnSpPr>
          <p:cNvPr id="677" name="Google Shape;677;p16"/>
          <p:cNvCxnSpPr/>
          <p:nvPr/>
        </p:nvCxnSpPr>
        <p:spPr>
          <a:xfrm rot="10800000">
            <a:off x="3563819" y="3637954"/>
            <a:ext cx="75000" cy="0"/>
          </a:xfrm>
          <a:prstGeom prst="straightConnector1">
            <a:avLst/>
          </a:prstGeom>
          <a:noFill/>
          <a:ln cap="flat" cmpd="sng" w="9525">
            <a:solidFill>
              <a:srgbClr val="9E9E9E"/>
            </a:solidFill>
            <a:prstDash val="dash"/>
            <a:round/>
            <a:headEnd len="sm" w="sm" type="none"/>
            <a:tailEnd len="sm" w="sm" type="none"/>
          </a:ln>
        </p:spPr>
      </p:cxnSp>
      <p:cxnSp>
        <p:nvCxnSpPr>
          <p:cNvPr id="678" name="Google Shape;678;p16"/>
          <p:cNvCxnSpPr/>
          <p:nvPr/>
        </p:nvCxnSpPr>
        <p:spPr>
          <a:xfrm rot="5400000">
            <a:off x="3596616"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79" name="Google Shape;679;p16"/>
          <p:cNvCxnSpPr/>
          <p:nvPr/>
        </p:nvCxnSpPr>
        <p:spPr>
          <a:xfrm rot="5400000">
            <a:off x="3863937"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0" name="Google Shape;680;p16"/>
          <p:cNvCxnSpPr/>
          <p:nvPr/>
        </p:nvCxnSpPr>
        <p:spPr>
          <a:xfrm rot="5400000">
            <a:off x="4131259"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1" name="Google Shape;681;p16"/>
          <p:cNvCxnSpPr/>
          <p:nvPr/>
        </p:nvCxnSpPr>
        <p:spPr>
          <a:xfrm rot="5400000">
            <a:off x="4398580"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2" name="Google Shape;682;p16"/>
          <p:cNvCxnSpPr/>
          <p:nvPr/>
        </p:nvCxnSpPr>
        <p:spPr>
          <a:xfrm rot="5400000">
            <a:off x="4665901"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3" name="Google Shape;683;p16"/>
          <p:cNvCxnSpPr/>
          <p:nvPr/>
        </p:nvCxnSpPr>
        <p:spPr>
          <a:xfrm rot="5400000">
            <a:off x="4933223"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4" name="Google Shape;684;p16"/>
          <p:cNvCxnSpPr/>
          <p:nvPr/>
        </p:nvCxnSpPr>
        <p:spPr>
          <a:xfrm rot="5400000">
            <a:off x="5200544"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685" name="Google Shape;685;p16"/>
          <p:cNvCxnSpPr/>
          <p:nvPr/>
        </p:nvCxnSpPr>
        <p:spPr>
          <a:xfrm rot="5400000">
            <a:off x="5467866" y="3675449"/>
            <a:ext cx="75000" cy="0"/>
          </a:xfrm>
          <a:prstGeom prst="straightConnector1">
            <a:avLst/>
          </a:prstGeom>
          <a:noFill/>
          <a:ln cap="flat" cmpd="sng" w="9525">
            <a:solidFill>
              <a:srgbClr val="9E9E9E"/>
            </a:solidFill>
            <a:prstDash val="dash"/>
            <a:round/>
            <a:headEnd len="sm" w="sm" type="none"/>
            <a:tailEnd len="sm" w="sm" type="none"/>
          </a:ln>
        </p:spPr>
      </p:cxnSp>
      <p:sp>
        <p:nvSpPr>
          <p:cNvPr id="686" name="Google Shape;686;p16"/>
          <p:cNvSpPr txBox="1"/>
          <p:nvPr/>
        </p:nvSpPr>
        <p:spPr>
          <a:xfrm>
            <a:off x="3375050" y="35489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687" name="Google Shape;687;p16"/>
          <p:cNvSpPr txBox="1"/>
          <p:nvPr/>
        </p:nvSpPr>
        <p:spPr>
          <a:xfrm>
            <a:off x="3375050" y="32873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88" name="Google Shape;688;p16"/>
          <p:cNvSpPr txBox="1"/>
          <p:nvPr/>
        </p:nvSpPr>
        <p:spPr>
          <a:xfrm>
            <a:off x="3375050" y="30257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89" name="Google Shape;689;p16"/>
          <p:cNvSpPr txBox="1"/>
          <p:nvPr/>
        </p:nvSpPr>
        <p:spPr>
          <a:xfrm>
            <a:off x="3375050" y="27642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90" name="Google Shape;690;p16"/>
          <p:cNvSpPr txBox="1"/>
          <p:nvPr/>
        </p:nvSpPr>
        <p:spPr>
          <a:xfrm>
            <a:off x="3375050" y="25026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91" name="Google Shape;691;p16"/>
          <p:cNvSpPr txBox="1"/>
          <p:nvPr/>
        </p:nvSpPr>
        <p:spPr>
          <a:xfrm>
            <a:off x="3375050" y="22410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92" name="Google Shape;692;p16"/>
          <p:cNvSpPr txBox="1"/>
          <p:nvPr/>
        </p:nvSpPr>
        <p:spPr>
          <a:xfrm>
            <a:off x="3375050" y="19795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693" name="Google Shape;693;p16"/>
          <p:cNvSpPr txBox="1"/>
          <p:nvPr/>
        </p:nvSpPr>
        <p:spPr>
          <a:xfrm>
            <a:off x="3375050" y="17179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694" name="Google Shape;694;p16"/>
          <p:cNvSpPr txBox="1"/>
          <p:nvPr/>
        </p:nvSpPr>
        <p:spPr>
          <a:xfrm>
            <a:off x="3743975"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695" name="Google Shape;695;p16"/>
          <p:cNvSpPr txBox="1"/>
          <p:nvPr/>
        </p:nvSpPr>
        <p:spPr>
          <a:xfrm>
            <a:off x="400650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696" name="Google Shape;696;p16"/>
          <p:cNvSpPr txBox="1"/>
          <p:nvPr/>
        </p:nvSpPr>
        <p:spPr>
          <a:xfrm>
            <a:off x="427385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697" name="Google Shape;697;p16"/>
          <p:cNvSpPr txBox="1"/>
          <p:nvPr/>
        </p:nvSpPr>
        <p:spPr>
          <a:xfrm>
            <a:off x="454116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698" name="Google Shape;698;p16"/>
          <p:cNvSpPr txBox="1"/>
          <p:nvPr/>
        </p:nvSpPr>
        <p:spPr>
          <a:xfrm>
            <a:off x="4813191"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699" name="Google Shape;699;p16"/>
          <p:cNvSpPr txBox="1"/>
          <p:nvPr/>
        </p:nvSpPr>
        <p:spPr>
          <a:xfrm>
            <a:off x="5075842"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700" name="Google Shape;700;p16"/>
          <p:cNvSpPr txBox="1"/>
          <p:nvPr/>
        </p:nvSpPr>
        <p:spPr>
          <a:xfrm>
            <a:off x="534313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701" name="Google Shape;701;p16"/>
          <p:cNvGrpSpPr/>
          <p:nvPr/>
        </p:nvGrpSpPr>
        <p:grpSpPr>
          <a:xfrm>
            <a:off x="3650427" y="3435718"/>
            <a:ext cx="815511" cy="243735"/>
            <a:chOff x="1291950" y="3182950"/>
            <a:chExt cx="690000" cy="206223"/>
          </a:xfrm>
        </p:grpSpPr>
        <p:pic>
          <p:nvPicPr>
            <p:cNvPr id="702" name="Google Shape;702;p16"/>
            <p:cNvPicPr preferRelativeResize="0"/>
            <p:nvPr/>
          </p:nvPicPr>
          <p:blipFill rotWithShape="1">
            <a:blip r:embed="rId6">
              <a:alphaModFix/>
            </a:blip>
            <a:srcRect b="0" l="0" r="0" t="0"/>
            <a:stretch/>
          </p:blipFill>
          <p:spPr>
            <a:xfrm>
              <a:off x="1392975" y="3182950"/>
              <a:ext cx="285801" cy="34400"/>
            </a:xfrm>
            <a:prstGeom prst="rect">
              <a:avLst/>
            </a:prstGeom>
            <a:noFill/>
            <a:ln>
              <a:noFill/>
            </a:ln>
          </p:spPr>
        </p:pic>
        <p:sp>
          <p:nvSpPr>
            <p:cNvPr id="703" name="Google Shape;703;p16"/>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pic>
        <p:nvPicPr>
          <p:cNvPr id="704" name="Google Shape;704;p16"/>
          <p:cNvPicPr preferRelativeResize="0"/>
          <p:nvPr/>
        </p:nvPicPr>
        <p:blipFill rotWithShape="1">
          <a:blip r:embed="rId7">
            <a:alphaModFix/>
          </a:blip>
          <a:srcRect b="0" l="0" r="0" t="0"/>
          <a:stretch/>
        </p:blipFill>
        <p:spPr>
          <a:xfrm>
            <a:off x="3763781" y="2676650"/>
            <a:ext cx="68300" cy="585224"/>
          </a:xfrm>
          <a:prstGeom prst="rect">
            <a:avLst/>
          </a:prstGeom>
          <a:noFill/>
          <a:ln>
            <a:noFill/>
          </a:ln>
        </p:spPr>
      </p:pic>
      <p:sp>
        <p:nvSpPr>
          <p:cNvPr id="705" name="Google Shape;705;p16"/>
          <p:cNvSpPr txBox="1"/>
          <p:nvPr/>
        </p:nvSpPr>
        <p:spPr>
          <a:xfrm>
            <a:off x="3770436" y="2573776"/>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Menor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706" name="Google Shape;706;p16"/>
          <p:cNvSpPr txBox="1"/>
          <p:nvPr/>
        </p:nvSpPr>
        <p:spPr>
          <a:xfrm>
            <a:off x="3770436" y="3012234"/>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Mayor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707" name="Google Shape;707;p16"/>
          <p:cNvSpPr txBox="1"/>
          <p:nvPr/>
        </p:nvSpPr>
        <p:spPr>
          <a:xfrm>
            <a:off x="6118325" y="3837000"/>
            <a:ext cx="2397600" cy="10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Source: </a:t>
            </a:r>
            <a:r>
              <a:rPr b="0" i="0" lang="en" sz="650" u="none" cap="none" strike="noStrike">
                <a:solidFill>
                  <a:schemeClr val="dk1"/>
                </a:solidFill>
                <a:latin typeface="Montserrat"/>
                <a:ea typeface="Montserrat"/>
                <a:cs typeface="Montserrat"/>
                <a:sym typeface="Montserrat"/>
              </a:rPr>
              <a:t>Population estimate based on Schiavina, Marcello; Freire, Sergio; Alessandra Carioli; MacManus, Kytt (2023): GHS-POP R2023A - GHS population grid multitemporal (1975-2030). European Commission, Joint Research Centre (JRC) </a:t>
            </a:r>
            <a:r>
              <a:rPr b="0" i="0" lang="en" sz="650" u="none" cap="none" strike="noStrike">
                <a:solidFill>
                  <a:schemeClr val="dk1"/>
                </a:solidFill>
                <a:latin typeface="Montserrat SemiBold"/>
                <a:ea typeface="Montserrat SemiBold"/>
                <a:cs typeface="Montserrat SemiBold"/>
                <a:sym typeface="Montserrat SemiBold"/>
              </a:rPr>
              <a:t>[Dataset] doi: </a:t>
            </a:r>
            <a:r>
              <a:rPr b="0" i="0" lang="en" sz="650" u="sng" cap="none" strike="noStrike">
                <a:solidFill>
                  <a:schemeClr val="hlink"/>
                </a:solidFill>
                <a:latin typeface="Montserrat"/>
                <a:ea typeface="Montserrat"/>
                <a:cs typeface="Montserrat"/>
                <a:sym typeface="Montserrat"/>
                <a:hlinkClick r:id="rId10"/>
              </a:rPr>
              <a:t>10.2905/2FF68A52-5B5B-4A22-8F40-C41DA8332CFE</a:t>
            </a:r>
            <a:r>
              <a:rPr b="0" i="0" lang="en" sz="650" u="none" cap="none" strike="noStrike">
                <a:solidFill>
                  <a:schemeClr val="dk1"/>
                </a:solidFill>
                <a:latin typeface="Montserrat"/>
                <a:ea typeface="Montserrat"/>
                <a:cs typeface="Montserrat"/>
                <a:sym typeface="Montserrat"/>
              </a:rPr>
              <a:t> </a:t>
            </a:r>
            <a:endParaRPr b="0" i="0" sz="65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50"/>
              <a:buFont typeface="Arial"/>
              <a:buNone/>
            </a:pPr>
            <a:r>
              <a:rPr b="0" i="0" lang="en" sz="650" u="none" cap="none" strike="noStrike">
                <a:solidFill>
                  <a:schemeClr val="dk1"/>
                </a:solidFill>
                <a:latin typeface="Montserrat SemiBold"/>
                <a:ea typeface="Montserrat SemiBold"/>
                <a:cs typeface="Montserrat SemiBold"/>
                <a:sym typeface="Montserrat SemiBold"/>
              </a:rPr>
              <a:t>PID: </a:t>
            </a:r>
            <a:r>
              <a:rPr b="0" i="0" lang="en" sz="650" u="sng" cap="none" strike="noStrike">
                <a:solidFill>
                  <a:schemeClr val="hlink"/>
                </a:solidFill>
                <a:latin typeface="Montserrat"/>
                <a:ea typeface="Montserrat"/>
                <a:cs typeface="Montserrat"/>
                <a:sym typeface="Montserrat"/>
                <a:hlinkClick r:id="rId11"/>
              </a:rPr>
              <a:t>http://data.europa.eu/89h/2ff68a52-5b5b-4a22-8f40-c41da8332cfe</a:t>
            </a:r>
            <a:endParaRPr b="0" i="0" sz="650" u="none" cap="none" strike="noStrike">
              <a:solidFill>
                <a:srgbClr val="000000"/>
              </a:solidFill>
              <a:latin typeface="Montserrat"/>
              <a:ea typeface="Montserrat"/>
              <a:cs typeface="Montserrat"/>
              <a:sym typeface="Montserrat"/>
            </a:endParaRPr>
          </a:p>
        </p:txBody>
      </p:sp>
      <p:grpSp>
        <p:nvGrpSpPr>
          <p:cNvPr id="708" name="Google Shape;708;p16"/>
          <p:cNvGrpSpPr/>
          <p:nvPr/>
        </p:nvGrpSpPr>
        <p:grpSpPr>
          <a:xfrm>
            <a:off x="6377370" y="1546830"/>
            <a:ext cx="2138638" cy="2091194"/>
            <a:chOff x="1436116" y="1725210"/>
            <a:chExt cx="1920300" cy="1877700"/>
          </a:xfrm>
        </p:grpSpPr>
        <p:pic>
          <p:nvPicPr>
            <p:cNvPr id="709" name="Google Shape;709;p16"/>
            <p:cNvPicPr preferRelativeResize="0"/>
            <p:nvPr/>
          </p:nvPicPr>
          <p:blipFill rotWithShape="1">
            <a:blip r:embed="rId5">
              <a:alphaModFix/>
            </a:blip>
            <a:srcRect b="0" l="0" r="0" t="0"/>
            <a:stretch/>
          </p:blipFill>
          <p:spPr>
            <a:xfrm>
              <a:off x="1736443" y="1821173"/>
              <a:ext cx="1427845" cy="1685754"/>
            </a:xfrm>
            <a:prstGeom prst="rect">
              <a:avLst/>
            </a:prstGeom>
            <a:noFill/>
            <a:ln>
              <a:noFill/>
            </a:ln>
          </p:spPr>
        </p:pic>
        <p:sp>
          <p:nvSpPr>
            <p:cNvPr id="710" name="Google Shape;710;p16"/>
            <p:cNvSpPr/>
            <p:nvPr/>
          </p:nvSpPr>
          <p:spPr>
            <a:xfrm>
              <a:off x="1436116" y="1725210"/>
              <a:ext cx="1920300" cy="1877700"/>
            </a:xfrm>
            <a:prstGeom prst="rect">
              <a:avLst/>
            </a:prstGeom>
            <a:no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711" name="Google Shape;711;p16"/>
          <p:cNvCxnSpPr/>
          <p:nvPr/>
        </p:nvCxnSpPr>
        <p:spPr>
          <a:xfrm rot="10800000">
            <a:off x="6307019" y="1808154"/>
            <a:ext cx="75000" cy="0"/>
          </a:xfrm>
          <a:prstGeom prst="straightConnector1">
            <a:avLst/>
          </a:prstGeom>
          <a:noFill/>
          <a:ln cap="flat" cmpd="sng" w="9525">
            <a:solidFill>
              <a:srgbClr val="9E9E9E"/>
            </a:solidFill>
            <a:prstDash val="dash"/>
            <a:round/>
            <a:headEnd len="sm" w="sm" type="none"/>
            <a:tailEnd len="sm" w="sm" type="none"/>
          </a:ln>
        </p:spPr>
      </p:cxnSp>
      <p:cxnSp>
        <p:nvCxnSpPr>
          <p:cNvPr id="712" name="Google Shape;712;p16"/>
          <p:cNvCxnSpPr/>
          <p:nvPr/>
        </p:nvCxnSpPr>
        <p:spPr>
          <a:xfrm rot="10800000">
            <a:off x="6307019" y="2069554"/>
            <a:ext cx="75000" cy="0"/>
          </a:xfrm>
          <a:prstGeom prst="straightConnector1">
            <a:avLst/>
          </a:prstGeom>
          <a:noFill/>
          <a:ln cap="flat" cmpd="sng" w="9525">
            <a:solidFill>
              <a:srgbClr val="9E9E9E"/>
            </a:solidFill>
            <a:prstDash val="dash"/>
            <a:round/>
            <a:headEnd len="sm" w="sm" type="none"/>
            <a:tailEnd len="sm" w="sm" type="none"/>
          </a:ln>
        </p:spPr>
      </p:cxnSp>
      <p:cxnSp>
        <p:nvCxnSpPr>
          <p:cNvPr id="713" name="Google Shape;713;p16"/>
          <p:cNvCxnSpPr/>
          <p:nvPr/>
        </p:nvCxnSpPr>
        <p:spPr>
          <a:xfrm rot="10800000">
            <a:off x="6307019" y="2330954"/>
            <a:ext cx="75000" cy="0"/>
          </a:xfrm>
          <a:prstGeom prst="straightConnector1">
            <a:avLst/>
          </a:prstGeom>
          <a:noFill/>
          <a:ln cap="flat" cmpd="sng" w="9525">
            <a:solidFill>
              <a:srgbClr val="9E9E9E"/>
            </a:solidFill>
            <a:prstDash val="dash"/>
            <a:round/>
            <a:headEnd len="sm" w="sm" type="none"/>
            <a:tailEnd len="sm" w="sm" type="none"/>
          </a:ln>
        </p:spPr>
      </p:cxnSp>
      <p:cxnSp>
        <p:nvCxnSpPr>
          <p:cNvPr id="714" name="Google Shape;714;p16"/>
          <p:cNvCxnSpPr/>
          <p:nvPr/>
        </p:nvCxnSpPr>
        <p:spPr>
          <a:xfrm rot="10800000">
            <a:off x="6307019" y="2592354"/>
            <a:ext cx="75000" cy="0"/>
          </a:xfrm>
          <a:prstGeom prst="straightConnector1">
            <a:avLst/>
          </a:prstGeom>
          <a:noFill/>
          <a:ln cap="flat" cmpd="sng" w="9525">
            <a:solidFill>
              <a:srgbClr val="9E9E9E"/>
            </a:solidFill>
            <a:prstDash val="dash"/>
            <a:round/>
            <a:headEnd len="sm" w="sm" type="none"/>
            <a:tailEnd len="sm" w="sm" type="none"/>
          </a:ln>
        </p:spPr>
      </p:cxnSp>
      <p:cxnSp>
        <p:nvCxnSpPr>
          <p:cNvPr id="715" name="Google Shape;715;p16"/>
          <p:cNvCxnSpPr/>
          <p:nvPr/>
        </p:nvCxnSpPr>
        <p:spPr>
          <a:xfrm rot="10800000">
            <a:off x="6307019" y="2853754"/>
            <a:ext cx="75000" cy="0"/>
          </a:xfrm>
          <a:prstGeom prst="straightConnector1">
            <a:avLst/>
          </a:prstGeom>
          <a:noFill/>
          <a:ln cap="flat" cmpd="sng" w="9525">
            <a:solidFill>
              <a:srgbClr val="9E9E9E"/>
            </a:solidFill>
            <a:prstDash val="dash"/>
            <a:round/>
            <a:headEnd len="sm" w="sm" type="none"/>
            <a:tailEnd len="sm" w="sm" type="none"/>
          </a:ln>
        </p:spPr>
      </p:cxnSp>
      <p:cxnSp>
        <p:nvCxnSpPr>
          <p:cNvPr id="716" name="Google Shape;716;p16"/>
          <p:cNvCxnSpPr/>
          <p:nvPr/>
        </p:nvCxnSpPr>
        <p:spPr>
          <a:xfrm rot="10800000">
            <a:off x="6307019" y="3115154"/>
            <a:ext cx="75000" cy="0"/>
          </a:xfrm>
          <a:prstGeom prst="straightConnector1">
            <a:avLst/>
          </a:prstGeom>
          <a:noFill/>
          <a:ln cap="flat" cmpd="sng" w="9525">
            <a:solidFill>
              <a:srgbClr val="9E9E9E"/>
            </a:solidFill>
            <a:prstDash val="dash"/>
            <a:round/>
            <a:headEnd len="sm" w="sm" type="none"/>
            <a:tailEnd len="sm" w="sm" type="none"/>
          </a:ln>
        </p:spPr>
      </p:cxnSp>
      <p:cxnSp>
        <p:nvCxnSpPr>
          <p:cNvPr id="717" name="Google Shape;717;p16"/>
          <p:cNvCxnSpPr/>
          <p:nvPr/>
        </p:nvCxnSpPr>
        <p:spPr>
          <a:xfrm rot="10800000">
            <a:off x="6307019" y="3376554"/>
            <a:ext cx="75000" cy="0"/>
          </a:xfrm>
          <a:prstGeom prst="straightConnector1">
            <a:avLst/>
          </a:prstGeom>
          <a:noFill/>
          <a:ln cap="flat" cmpd="sng" w="9525">
            <a:solidFill>
              <a:srgbClr val="9E9E9E"/>
            </a:solidFill>
            <a:prstDash val="dash"/>
            <a:round/>
            <a:headEnd len="sm" w="sm" type="none"/>
            <a:tailEnd len="sm" w="sm" type="none"/>
          </a:ln>
        </p:spPr>
      </p:cxnSp>
      <p:cxnSp>
        <p:nvCxnSpPr>
          <p:cNvPr id="718" name="Google Shape;718;p16"/>
          <p:cNvCxnSpPr/>
          <p:nvPr/>
        </p:nvCxnSpPr>
        <p:spPr>
          <a:xfrm rot="10800000">
            <a:off x="6307019" y="3637954"/>
            <a:ext cx="75000" cy="0"/>
          </a:xfrm>
          <a:prstGeom prst="straightConnector1">
            <a:avLst/>
          </a:prstGeom>
          <a:noFill/>
          <a:ln cap="flat" cmpd="sng" w="9525">
            <a:solidFill>
              <a:srgbClr val="9E9E9E"/>
            </a:solidFill>
            <a:prstDash val="dash"/>
            <a:round/>
            <a:headEnd len="sm" w="sm" type="none"/>
            <a:tailEnd len="sm" w="sm" type="none"/>
          </a:ln>
        </p:spPr>
      </p:cxnSp>
      <p:cxnSp>
        <p:nvCxnSpPr>
          <p:cNvPr id="719" name="Google Shape;719;p16"/>
          <p:cNvCxnSpPr/>
          <p:nvPr/>
        </p:nvCxnSpPr>
        <p:spPr>
          <a:xfrm rot="5400000">
            <a:off x="6339816"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0" name="Google Shape;720;p16"/>
          <p:cNvCxnSpPr/>
          <p:nvPr/>
        </p:nvCxnSpPr>
        <p:spPr>
          <a:xfrm rot="5400000">
            <a:off x="6607137"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1" name="Google Shape;721;p16"/>
          <p:cNvCxnSpPr/>
          <p:nvPr/>
        </p:nvCxnSpPr>
        <p:spPr>
          <a:xfrm rot="5400000">
            <a:off x="6874459"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2" name="Google Shape;722;p16"/>
          <p:cNvCxnSpPr/>
          <p:nvPr/>
        </p:nvCxnSpPr>
        <p:spPr>
          <a:xfrm rot="5400000">
            <a:off x="7141780"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3" name="Google Shape;723;p16"/>
          <p:cNvCxnSpPr/>
          <p:nvPr/>
        </p:nvCxnSpPr>
        <p:spPr>
          <a:xfrm rot="5400000">
            <a:off x="7409101"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4" name="Google Shape;724;p16"/>
          <p:cNvCxnSpPr/>
          <p:nvPr/>
        </p:nvCxnSpPr>
        <p:spPr>
          <a:xfrm rot="5400000">
            <a:off x="7676423"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5" name="Google Shape;725;p16"/>
          <p:cNvCxnSpPr/>
          <p:nvPr/>
        </p:nvCxnSpPr>
        <p:spPr>
          <a:xfrm rot="5400000">
            <a:off x="7943744" y="3675449"/>
            <a:ext cx="75000" cy="0"/>
          </a:xfrm>
          <a:prstGeom prst="straightConnector1">
            <a:avLst/>
          </a:prstGeom>
          <a:noFill/>
          <a:ln cap="flat" cmpd="sng" w="9525">
            <a:solidFill>
              <a:srgbClr val="9E9E9E"/>
            </a:solidFill>
            <a:prstDash val="dash"/>
            <a:round/>
            <a:headEnd len="sm" w="sm" type="none"/>
            <a:tailEnd len="sm" w="sm" type="none"/>
          </a:ln>
        </p:spPr>
      </p:cxnSp>
      <p:cxnSp>
        <p:nvCxnSpPr>
          <p:cNvPr id="726" name="Google Shape;726;p16"/>
          <p:cNvCxnSpPr/>
          <p:nvPr/>
        </p:nvCxnSpPr>
        <p:spPr>
          <a:xfrm rot="5400000">
            <a:off x="8211066" y="3675449"/>
            <a:ext cx="75000" cy="0"/>
          </a:xfrm>
          <a:prstGeom prst="straightConnector1">
            <a:avLst/>
          </a:prstGeom>
          <a:noFill/>
          <a:ln cap="flat" cmpd="sng" w="9525">
            <a:solidFill>
              <a:srgbClr val="9E9E9E"/>
            </a:solidFill>
            <a:prstDash val="dash"/>
            <a:round/>
            <a:headEnd len="sm" w="sm" type="none"/>
            <a:tailEnd len="sm" w="sm" type="none"/>
          </a:ln>
        </p:spPr>
      </p:cxnSp>
      <p:sp>
        <p:nvSpPr>
          <p:cNvPr id="727" name="Google Shape;727;p16"/>
          <p:cNvSpPr txBox="1"/>
          <p:nvPr/>
        </p:nvSpPr>
        <p:spPr>
          <a:xfrm>
            <a:off x="6118250" y="3548934"/>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10</a:t>
            </a:r>
            <a:endParaRPr b="0" i="0" sz="500" u="none" cap="none" strike="noStrike">
              <a:solidFill>
                <a:schemeClr val="dk2"/>
              </a:solidFill>
              <a:latin typeface="Montserrat"/>
              <a:ea typeface="Montserrat"/>
              <a:cs typeface="Montserrat"/>
              <a:sym typeface="Montserrat"/>
            </a:endParaRPr>
          </a:p>
        </p:txBody>
      </p:sp>
      <p:sp>
        <p:nvSpPr>
          <p:cNvPr id="728" name="Google Shape;728;p16"/>
          <p:cNvSpPr txBox="1"/>
          <p:nvPr/>
        </p:nvSpPr>
        <p:spPr>
          <a:xfrm>
            <a:off x="6118250" y="328736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729" name="Google Shape;729;p16"/>
          <p:cNvSpPr txBox="1"/>
          <p:nvPr/>
        </p:nvSpPr>
        <p:spPr>
          <a:xfrm>
            <a:off x="6118250" y="302579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730" name="Google Shape;730;p16"/>
          <p:cNvSpPr txBox="1"/>
          <p:nvPr/>
        </p:nvSpPr>
        <p:spPr>
          <a:xfrm>
            <a:off x="6118250" y="2764225"/>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731" name="Google Shape;731;p16"/>
          <p:cNvSpPr txBox="1"/>
          <p:nvPr/>
        </p:nvSpPr>
        <p:spPr>
          <a:xfrm>
            <a:off x="6118250" y="250265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732" name="Google Shape;732;p16"/>
          <p:cNvSpPr txBox="1"/>
          <p:nvPr/>
        </p:nvSpPr>
        <p:spPr>
          <a:xfrm>
            <a:off x="6118250" y="224108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733" name="Google Shape;733;p16"/>
          <p:cNvSpPr txBox="1"/>
          <p:nvPr/>
        </p:nvSpPr>
        <p:spPr>
          <a:xfrm>
            <a:off x="6118250" y="1979516"/>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734" name="Google Shape;734;p16"/>
          <p:cNvSpPr txBox="1"/>
          <p:nvPr/>
        </p:nvSpPr>
        <p:spPr>
          <a:xfrm>
            <a:off x="6118250" y="171794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sp>
        <p:nvSpPr>
          <p:cNvPr id="735" name="Google Shape;735;p16"/>
          <p:cNvSpPr txBox="1"/>
          <p:nvPr/>
        </p:nvSpPr>
        <p:spPr>
          <a:xfrm>
            <a:off x="6487175"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20</a:t>
            </a:r>
            <a:endParaRPr b="0" i="0" sz="500" u="none" cap="none" strike="noStrike">
              <a:solidFill>
                <a:schemeClr val="dk2"/>
              </a:solidFill>
              <a:latin typeface="Montserrat"/>
              <a:ea typeface="Montserrat"/>
              <a:cs typeface="Montserrat"/>
              <a:sym typeface="Montserrat"/>
            </a:endParaRPr>
          </a:p>
        </p:txBody>
      </p:sp>
      <p:sp>
        <p:nvSpPr>
          <p:cNvPr id="736" name="Google Shape;736;p16"/>
          <p:cNvSpPr txBox="1"/>
          <p:nvPr/>
        </p:nvSpPr>
        <p:spPr>
          <a:xfrm>
            <a:off x="674970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30</a:t>
            </a:r>
            <a:endParaRPr b="0" i="0" sz="500" u="none" cap="none" strike="noStrike">
              <a:solidFill>
                <a:schemeClr val="dk2"/>
              </a:solidFill>
              <a:latin typeface="Montserrat"/>
              <a:ea typeface="Montserrat"/>
              <a:cs typeface="Montserrat"/>
              <a:sym typeface="Montserrat"/>
            </a:endParaRPr>
          </a:p>
        </p:txBody>
      </p:sp>
      <p:sp>
        <p:nvSpPr>
          <p:cNvPr id="737" name="Google Shape;737;p16"/>
          <p:cNvSpPr txBox="1"/>
          <p:nvPr/>
        </p:nvSpPr>
        <p:spPr>
          <a:xfrm>
            <a:off x="7017058"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40</a:t>
            </a:r>
            <a:endParaRPr b="0" i="0" sz="500" u="none" cap="none" strike="noStrike">
              <a:solidFill>
                <a:schemeClr val="dk2"/>
              </a:solidFill>
              <a:latin typeface="Montserrat"/>
              <a:ea typeface="Montserrat"/>
              <a:cs typeface="Montserrat"/>
              <a:sym typeface="Montserrat"/>
            </a:endParaRPr>
          </a:p>
        </p:txBody>
      </p:sp>
      <p:sp>
        <p:nvSpPr>
          <p:cNvPr id="738" name="Google Shape;738;p16"/>
          <p:cNvSpPr txBox="1"/>
          <p:nvPr/>
        </p:nvSpPr>
        <p:spPr>
          <a:xfrm>
            <a:off x="728436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50</a:t>
            </a:r>
            <a:endParaRPr b="0" i="0" sz="500" u="none" cap="none" strike="noStrike">
              <a:solidFill>
                <a:schemeClr val="dk2"/>
              </a:solidFill>
              <a:latin typeface="Montserrat"/>
              <a:ea typeface="Montserrat"/>
              <a:cs typeface="Montserrat"/>
              <a:sym typeface="Montserrat"/>
            </a:endParaRPr>
          </a:p>
        </p:txBody>
      </p:sp>
      <p:sp>
        <p:nvSpPr>
          <p:cNvPr id="739" name="Google Shape;739;p16"/>
          <p:cNvSpPr txBox="1"/>
          <p:nvPr/>
        </p:nvSpPr>
        <p:spPr>
          <a:xfrm>
            <a:off x="7556391"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60</a:t>
            </a:r>
            <a:endParaRPr b="0" i="0" sz="500" u="none" cap="none" strike="noStrike">
              <a:solidFill>
                <a:schemeClr val="dk2"/>
              </a:solidFill>
              <a:latin typeface="Montserrat"/>
              <a:ea typeface="Montserrat"/>
              <a:cs typeface="Montserrat"/>
              <a:sym typeface="Montserrat"/>
            </a:endParaRPr>
          </a:p>
        </p:txBody>
      </p:sp>
      <p:sp>
        <p:nvSpPr>
          <p:cNvPr id="740" name="Google Shape;740;p16"/>
          <p:cNvSpPr txBox="1"/>
          <p:nvPr/>
        </p:nvSpPr>
        <p:spPr>
          <a:xfrm>
            <a:off x="7819042"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70</a:t>
            </a:r>
            <a:endParaRPr b="0" i="0" sz="500" u="none" cap="none" strike="noStrike">
              <a:solidFill>
                <a:schemeClr val="dk2"/>
              </a:solidFill>
              <a:latin typeface="Montserrat"/>
              <a:ea typeface="Montserrat"/>
              <a:cs typeface="Montserrat"/>
              <a:sym typeface="Montserrat"/>
            </a:endParaRPr>
          </a:p>
        </p:txBody>
      </p:sp>
      <p:sp>
        <p:nvSpPr>
          <p:cNvPr id="741" name="Google Shape;741;p16"/>
          <p:cNvSpPr txBox="1"/>
          <p:nvPr/>
        </p:nvSpPr>
        <p:spPr>
          <a:xfrm>
            <a:off x="8086333" y="3636197"/>
            <a:ext cx="324600" cy="2289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80</a:t>
            </a:r>
            <a:endParaRPr b="0" i="0" sz="500" u="none" cap="none" strike="noStrike">
              <a:solidFill>
                <a:schemeClr val="dk2"/>
              </a:solidFill>
              <a:latin typeface="Montserrat"/>
              <a:ea typeface="Montserrat"/>
              <a:cs typeface="Montserrat"/>
              <a:sym typeface="Montserrat"/>
            </a:endParaRPr>
          </a:p>
        </p:txBody>
      </p:sp>
      <p:grpSp>
        <p:nvGrpSpPr>
          <p:cNvPr id="742" name="Google Shape;742;p16"/>
          <p:cNvGrpSpPr/>
          <p:nvPr/>
        </p:nvGrpSpPr>
        <p:grpSpPr>
          <a:xfrm>
            <a:off x="6393627" y="3435718"/>
            <a:ext cx="815511" cy="243735"/>
            <a:chOff x="1291950" y="3182950"/>
            <a:chExt cx="690000" cy="206223"/>
          </a:xfrm>
        </p:grpSpPr>
        <p:pic>
          <p:nvPicPr>
            <p:cNvPr id="743" name="Google Shape;743;p16"/>
            <p:cNvPicPr preferRelativeResize="0"/>
            <p:nvPr/>
          </p:nvPicPr>
          <p:blipFill rotWithShape="1">
            <a:blip r:embed="rId6">
              <a:alphaModFix/>
            </a:blip>
            <a:srcRect b="0" l="0" r="0" t="0"/>
            <a:stretch/>
          </p:blipFill>
          <p:spPr>
            <a:xfrm>
              <a:off x="1392975" y="3182950"/>
              <a:ext cx="285801" cy="34400"/>
            </a:xfrm>
            <a:prstGeom prst="rect">
              <a:avLst/>
            </a:prstGeom>
            <a:noFill/>
            <a:ln>
              <a:noFill/>
            </a:ln>
          </p:spPr>
        </p:pic>
        <p:sp>
          <p:nvSpPr>
            <p:cNvPr id="744" name="Google Shape;744;p16"/>
            <p:cNvSpPr txBox="1"/>
            <p:nvPr/>
          </p:nvSpPr>
          <p:spPr>
            <a:xfrm>
              <a:off x="1291950" y="3195373"/>
              <a:ext cx="690000" cy="193800"/>
            </a:xfrm>
            <a:prstGeom prst="rect">
              <a:avLst/>
            </a:prstGeom>
            <a:noFill/>
            <a:ln>
              <a:noFill/>
            </a:ln>
          </p:spPr>
          <p:txBody>
            <a:bodyPr anchorCtr="0" anchor="ctr" bIns="91425" lIns="91425" spcFirstLastPara="1" rIns="91425" wrap="square" tIns="91425">
              <a:noAutofit/>
            </a:bodyPr>
            <a:lstStyle/>
            <a:p>
              <a:pPr indent="0" lvl="0" marL="0" marR="0" rtl="0" algn="l">
                <a:lnSpc>
                  <a:spcPct val="10000"/>
                </a:lnSpc>
                <a:spcBef>
                  <a:spcPts val="0"/>
                </a:spcBef>
                <a:spcAft>
                  <a:spcPts val="0"/>
                </a:spcAft>
                <a:buClr>
                  <a:srgbClr val="000000"/>
                </a:buClr>
                <a:buSzPts val="500"/>
                <a:buFont typeface="Arial"/>
                <a:buNone/>
              </a:pPr>
              <a:r>
                <a:rPr b="0" i="0" lang="en" sz="500" u="none" cap="none" strike="noStrike">
                  <a:solidFill>
                    <a:schemeClr val="dk2"/>
                  </a:solidFill>
                  <a:latin typeface="Montserrat"/>
                  <a:ea typeface="Montserrat"/>
                  <a:cs typeface="Montserrat"/>
                  <a:sym typeface="Montserrat"/>
                </a:rPr>
                <a:t>0      4    8km</a:t>
              </a:r>
              <a:endParaRPr b="0" i="0" sz="500" u="none" cap="none" strike="noStrike">
                <a:solidFill>
                  <a:schemeClr val="dk2"/>
                </a:solidFill>
                <a:latin typeface="Montserrat"/>
                <a:ea typeface="Montserrat"/>
                <a:cs typeface="Montserrat"/>
                <a:sym typeface="Montserrat"/>
              </a:endParaRPr>
            </a:p>
          </p:txBody>
        </p:sp>
      </p:grpSp>
      <p:pic>
        <p:nvPicPr>
          <p:cNvPr id="745" name="Google Shape;745;p16"/>
          <p:cNvPicPr preferRelativeResize="0"/>
          <p:nvPr/>
        </p:nvPicPr>
        <p:blipFill rotWithShape="1">
          <a:blip r:embed="rId7">
            <a:alphaModFix/>
          </a:blip>
          <a:srcRect b="0" l="0" r="0" t="0"/>
          <a:stretch/>
        </p:blipFill>
        <p:spPr>
          <a:xfrm>
            <a:off x="6506981" y="2676650"/>
            <a:ext cx="68300" cy="585224"/>
          </a:xfrm>
          <a:prstGeom prst="rect">
            <a:avLst/>
          </a:prstGeom>
          <a:noFill/>
          <a:ln>
            <a:noFill/>
          </a:ln>
        </p:spPr>
      </p:pic>
      <p:sp>
        <p:nvSpPr>
          <p:cNvPr id="746" name="Google Shape;746;p16"/>
          <p:cNvSpPr txBox="1"/>
          <p:nvPr/>
        </p:nvSpPr>
        <p:spPr>
          <a:xfrm>
            <a:off x="6513636" y="2573776"/>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Menor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
        <p:nvSpPr>
          <p:cNvPr id="747" name="Google Shape;747;p16"/>
          <p:cNvSpPr txBox="1"/>
          <p:nvPr/>
        </p:nvSpPr>
        <p:spPr>
          <a:xfrm>
            <a:off x="6513636" y="3012234"/>
            <a:ext cx="513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Mayor</a:t>
            </a:r>
            <a:endParaRPr b="0" i="0" sz="500" u="none" cap="none" strike="noStrike">
              <a:solidFill>
                <a:schemeClr val="dk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a:ea typeface="Montserrat"/>
                <a:cs typeface="Montserrat"/>
                <a:sym typeface="Montserrat"/>
              </a:rPr>
              <a:t>densidad</a:t>
            </a:r>
            <a:endParaRPr b="0" i="0" sz="5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1" name="Shape 751"/>
        <p:cNvGrpSpPr/>
        <p:nvPr/>
      </p:nvGrpSpPr>
      <p:grpSpPr>
        <a:xfrm>
          <a:off x="0" y="0"/>
          <a:ext cx="0" cy="0"/>
          <a:chOff x="0" y="0"/>
          <a:chExt cx="0" cy="0"/>
        </a:xfrm>
      </p:grpSpPr>
      <p:sp>
        <p:nvSpPr>
          <p:cNvPr id="752" name="Google Shape;752;p17"/>
          <p:cNvSpPr txBox="1"/>
          <p:nvPr/>
        </p:nvSpPr>
        <p:spPr>
          <a:xfrm>
            <a:off x="670900" y="8341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Assumption (name)</a:t>
            </a:r>
            <a:endParaRPr b="0" i="0" sz="1800" u="none" cap="none" strike="noStrike">
              <a:solidFill>
                <a:schemeClr val="dk2"/>
              </a:solidFill>
              <a:latin typeface="Arial"/>
              <a:ea typeface="Arial"/>
              <a:cs typeface="Arial"/>
              <a:sym typeface="Arial"/>
            </a:endParaRPr>
          </a:p>
        </p:txBody>
      </p:sp>
      <p:sp>
        <p:nvSpPr>
          <p:cNvPr id="753" name="Google Shape;753;p17"/>
          <p:cNvSpPr txBox="1"/>
          <p:nvPr/>
        </p:nvSpPr>
        <p:spPr>
          <a:xfrm>
            <a:off x="670900" y="13675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Assumption (code)</a:t>
            </a:r>
            <a:endParaRPr b="0" i="0" sz="1300" u="none" cap="none" strike="noStrike">
              <a:solidFill>
                <a:schemeClr val="dk2"/>
              </a:solidFill>
              <a:latin typeface="Arial"/>
              <a:ea typeface="Arial"/>
              <a:cs typeface="Arial"/>
              <a:sym typeface="Arial"/>
            </a:endParaRPr>
          </a:p>
        </p:txBody>
      </p:sp>
      <p:sp>
        <p:nvSpPr>
          <p:cNvPr id="754" name="Google Shape;754;p17"/>
          <p:cNvSpPr txBox="1"/>
          <p:nvPr/>
        </p:nvSpPr>
        <p:spPr>
          <a:xfrm>
            <a:off x="670900" y="19009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Assumption (description)</a:t>
            </a:r>
            <a:endParaRPr b="0" i="0" sz="1300" u="none" cap="none" strike="noStrike">
              <a:solidFill>
                <a:schemeClr val="dk2"/>
              </a:solidFill>
              <a:latin typeface="Arial"/>
              <a:ea typeface="Arial"/>
              <a:cs typeface="Arial"/>
              <a:sym typeface="Arial"/>
            </a:endParaRPr>
          </a:p>
        </p:txBody>
      </p:sp>
      <p:sp>
        <p:nvSpPr>
          <p:cNvPr id="755" name="Google Shape;755;p17"/>
          <p:cNvSpPr txBox="1"/>
          <p:nvPr/>
        </p:nvSpPr>
        <p:spPr>
          <a:xfrm>
            <a:off x="670900" y="32725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Assumption (units)</a:t>
            </a:r>
            <a:endParaRPr b="0" i="0" sz="1300" u="none" cap="none" strike="noStrike">
              <a:solidFill>
                <a:schemeClr val="dk2"/>
              </a:solidFill>
              <a:latin typeface="Arial"/>
              <a:ea typeface="Arial"/>
              <a:cs typeface="Arial"/>
              <a:sym typeface="Arial"/>
            </a:endParaRPr>
          </a:p>
        </p:txBody>
      </p:sp>
      <p:sp>
        <p:nvSpPr>
          <p:cNvPr id="756" name="Google Shape;756;p17"/>
          <p:cNvSpPr txBox="1"/>
          <p:nvPr/>
        </p:nvSpPr>
        <p:spPr>
          <a:xfrm>
            <a:off x="670900" y="38821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Assumption (reference)</a:t>
            </a:r>
            <a:endParaRPr b="0" i="0" sz="1300" u="none" cap="none" strike="noStrike">
              <a:solidFill>
                <a:schemeClr val="dk2"/>
              </a:solidFill>
              <a:latin typeface="Arial"/>
              <a:ea typeface="Arial"/>
              <a:cs typeface="Arial"/>
              <a:sym typeface="Arial"/>
            </a:endParaRPr>
          </a:p>
        </p:txBody>
      </p:sp>
      <p:sp>
        <p:nvSpPr>
          <p:cNvPr id="757" name="Google Shape;757;p17"/>
          <p:cNvSpPr txBox="1"/>
          <p:nvPr>
            <p:ph idx="1" type="body"/>
          </p:nvPr>
        </p:nvSpPr>
        <p:spPr>
          <a:xfrm>
            <a:off x="598850" y="506713"/>
            <a:ext cx="6190800" cy="650700"/>
          </a:xfrm>
          <a:prstGeom prst="rect">
            <a:avLst/>
          </a:prstGeom>
        </p:spPr>
        <p:txBody>
          <a:bodyPr anchorCtr="0" anchor="t" bIns="34275" lIns="68575" spcFirstLastPara="1" rIns="68575" wrap="square" tIns="34275">
            <a:noAutofit/>
          </a:bodyPr>
          <a:lstStyle/>
          <a:p>
            <a:pPr indent="0" lvl="0" marL="0" rtl="0" algn="l">
              <a:spcBef>
                <a:spcPts val="600"/>
              </a:spcBef>
              <a:spcAft>
                <a:spcPts val="0"/>
              </a:spcAft>
              <a:buNone/>
            </a:pPr>
            <a:r>
              <a:t/>
            </a:r>
            <a:endParaRPr/>
          </a:p>
        </p:txBody>
      </p:sp>
      <p:sp>
        <p:nvSpPr>
          <p:cNvPr id="758" name="Google Shape;758;p17"/>
          <p:cNvSpPr txBox="1"/>
          <p:nvPr>
            <p:ph idx="2" type="body"/>
          </p:nvPr>
        </p:nvSpPr>
        <p:spPr>
          <a:xfrm>
            <a:off x="598850" y="506713"/>
            <a:ext cx="6190800" cy="65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759" name="Google Shape;759;p17"/>
          <p:cNvSpPr txBox="1"/>
          <p:nvPr>
            <p:ph idx="3" type="body"/>
          </p:nvPr>
        </p:nvSpPr>
        <p:spPr>
          <a:xfrm>
            <a:off x="6244988" y="-25"/>
            <a:ext cx="2342100" cy="261600"/>
          </a:xfrm>
          <a:prstGeom prst="rect">
            <a:avLst/>
          </a:prstGeom>
        </p:spPr>
        <p:txBody>
          <a:bodyPr anchorCtr="0" anchor="t" bIns="91425" lIns="91425" spcFirstLastPara="1" rIns="91425" wrap="square" tIns="91425">
            <a:normAutofit fontScale="77500" lnSpcReduction="20000"/>
          </a:bodyPr>
          <a:lstStyle/>
          <a:p>
            <a:pPr indent="0" lvl="0" marL="0" rtl="0" algn="r">
              <a:spcBef>
                <a:spcPts val="0"/>
              </a:spcBef>
              <a:spcAft>
                <a:spcPts val="0"/>
              </a:spcAft>
              <a:buNone/>
            </a:pPr>
            <a:r>
              <a:t/>
            </a:r>
            <a:endParaRPr/>
          </a:p>
        </p:txBody>
      </p:sp>
      <p:sp>
        <p:nvSpPr>
          <p:cNvPr id="760" name="Google Shape;760;p17"/>
          <p:cNvSpPr txBox="1"/>
          <p:nvPr>
            <p:ph idx="4" type="body"/>
          </p:nvPr>
        </p:nvSpPr>
        <p:spPr>
          <a:xfrm>
            <a:off x="598750" y="3984900"/>
            <a:ext cx="3180600" cy="65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64" name="Shape 764"/>
        <p:cNvGrpSpPr/>
        <p:nvPr/>
      </p:nvGrpSpPr>
      <p:grpSpPr>
        <a:xfrm>
          <a:off x="0" y="0"/>
          <a:ext cx="0" cy="0"/>
          <a:chOff x="0" y="0"/>
          <a:chExt cx="0" cy="0"/>
        </a:xfrm>
      </p:grpSpPr>
      <p:sp>
        <p:nvSpPr>
          <p:cNvPr id="765" name="Google Shape;765;p18"/>
          <p:cNvSpPr txBox="1"/>
          <p:nvPr/>
        </p:nvSpPr>
        <p:spPr>
          <a:xfrm>
            <a:off x="670900" y="8341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GeoJson (name)</a:t>
            </a:r>
            <a:endParaRPr b="0" i="0" sz="1800" u="none" cap="none" strike="noStrike">
              <a:solidFill>
                <a:schemeClr val="dk2"/>
              </a:solidFill>
              <a:latin typeface="Arial"/>
              <a:ea typeface="Arial"/>
              <a:cs typeface="Arial"/>
              <a:sym typeface="Arial"/>
            </a:endParaRPr>
          </a:p>
        </p:txBody>
      </p:sp>
      <p:sp>
        <p:nvSpPr>
          <p:cNvPr id="766" name="Google Shape;766;p18"/>
          <p:cNvSpPr txBox="1"/>
          <p:nvPr/>
        </p:nvSpPr>
        <p:spPr>
          <a:xfrm>
            <a:off x="670900" y="13675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GeoJson (code)</a:t>
            </a:r>
            <a:endParaRPr b="0" i="0" sz="1300" u="none" cap="none" strike="noStrike">
              <a:solidFill>
                <a:schemeClr val="dk2"/>
              </a:solidFill>
              <a:latin typeface="Arial"/>
              <a:ea typeface="Arial"/>
              <a:cs typeface="Arial"/>
              <a:sym typeface="Arial"/>
            </a:endParaRPr>
          </a:p>
        </p:txBody>
      </p:sp>
      <p:sp>
        <p:nvSpPr>
          <p:cNvPr id="767" name="Google Shape;767;p18"/>
          <p:cNvSpPr txBox="1"/>
          <p:nvPr/>
        </p:nvSpPr>
        <p:spPr>
          <a:xfrm>
            <a:off x="670900" y="19009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GeoJson (description)</a:t>
            </a:r>
            <a:endParaRPr b="0" i="0" sz="1300" u="none" cap="none" strike="noStrike">
              <a:solidFill>
                <a:schemeClr val="dk2"/>
              </a:solidFill>
              <a:latin typeface="Arial"/>
              <a:ea typeface="Arial"/>
              <a:cs typeface="Arial"/>
              <a:sym typeface="Arial"/>
            </a:endParaRPr>
          </a:p>
        </p:txBody>
      </p:sp>
      <p:sp>
        <p:nvSpPr>
          <p:cNvPr id="768" name="Google Shape;768;p18"/>
          <p:cNvSpPr txBox="1"/>
          <p:nvPr/>
        </p:nvSpPr>
        <p:spPr>
          <a:xfrm>
            <a:off x="670900" y="32725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GeoJson (atributos mínimos)</a:t>
            </a:r>
            <a:endParaRPr b="0" i="0" sz="1300" u="none" cap="none" strike="noStrike">
              <a:solidFill>
                <a:schemeClr val="dk2"/>
              </a:solidFill>
              <a:latin typeface="Arial"/>
              <a:ea typeface="Arial"/>
              <a:cs typeface="Arial"/>
              <a:sym typeface="Arial"/>
            </a:endParaRPr>
          </a:p>
        </p:txBody>
      </p:sp>
      <p:sp>
        <p:nvSpPr>
          <p:cNvPr id="769" name="Google Shape;769;p18"/>
          <p:cNvSpPr txBox="1"/>
          <p:nvPr/>
        </p:nvSpPr>
        <p:spPr>
          <a:xfrm>
            <a:off x="670900" y="3882100"/>
            <a:ext cx="3099000" cy="53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GeoJson (reference)</a:t>
            </a:r>
            <a:endParaRPr b="0" i="0" sz="1300" u="none" cap="none" strike="noStrike">
              <a:solidFill>
                <a:schemeClr val="dk2"/>
              </a:solidFill>
              <a:latin typeface="Arial"/>
              <a:ea typeface="Arial"/>
              <a:cs typeface="Arial"/>
              <a:sym typeface="Arial"/>
            </a:endParaRPr>
          </a:p>
        </p:txBody>
      </p:sp>
      <p:sp>
        <p:nvSpPr>
          <p:cNvPr id="770" name="Google Shape;770;p18"/>
          <p:cNvSpPr/>
          <p:nvPr/>
        </p:nvSpPr>
        <p:spPr>
          <a:xfrm>
            <a:off x="4455375" y="1060150"/>
            <a:ext cx="3988800" cy="3259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GeoJson simple map</a:t>
            </a:r>
            <a:endParaRPr b="0" i="0" sz="1400" u="none" cap="none" strike="noStrike">
              <a:solidFill>
                <a:srgbClr val="000000"/>
              </a:solidFill>
              <a:latin typeface="Arial"/>
              <a:ea typeface="Arial"/>
              <a:cs typeface="Arial"/>
              <a:sym typeface="Arial"/>
            </a:endParaRPr>
          </a:p>
        </p:txBody>
      </p:sp>
      <p:sp>
        <p:nvSpPr>
          <p:cNvPr id="771" name="Google Shape;771;p18"/>
          <p:cNvSpPr txBox="1"/>
          <p:nvPr>
            <p:ph idx="1" type="body"/>
          </p:nvPr>
        </p:nvSpPr>
        <p:spPr>
          <a:xfrm>
            <a:off x="598850" y="506713"/>
            <a:ext cx="6190800" cy="650700"/>
          </a:xfrm>
          <a:prstGeom prst="rect">
            <a:avLst/>
          </a:prstGeom>
        </p:spPr>
        <p:txBody>
          <a:bodyPr anchorCtr="0" anchor="t" bIns="34275" lIns="68575" spcFirstLastPara="1" rIns="68575" wrap="square" tIns="34275">
            <a:noAutofit/>
          </a:bodyPr>
          <a:lstStyle/>
          <a:p>
            <a:pPr indent="0" lvl="0" marL="0" rtl="0" algn="l">
              <a:spcBef>
                <a:spcPts val="600"/>
              </a:spcBef>
              <a:spcAft>
                <a:spcPts val="0"/>
              </a:spcAft>
              <a:buNone/>
            </a:pPr>
            <a:r>
              <a:t/>
            </a:r>
            <a:endParaRPr/>
          </a:p>
        </p:txBody>
      </p:sp>
      <p:sp>
        <p:nvSpPr>
          <p:cNvPr id="772" name="Google Shape;772;p18"/>
          <p:cNvSpPr txBox="1"/>
          <p:nvPr>
            <p:ph idx="2" type="body"/>
          </p:nvPr>
        </p:nvSpPr>
        <p:spPr>
          <a:xfrm>
            <a:off x="598850" y="506713"/>
            <a:ext cx="6190800" cy="65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773" name="Google Shape;773;p18"/>
          <p:cNvSpPr txBox="1"/>
          <p:nvPr>
            <p:ph idx="3" type="body"/>
          </p:nvPr>
        </p:nvSpPr>
        <p:spPr>
          <a:xfrm>
            <a:off x="6244988" y="-25"/>
            <a:ext cx="2342100" cy="261600"/>
          </a:xfrm>
          <a:prstGeom prst="rect">
            <a:avLst/>
          </a:prstGeom>
        </p:spPr>
        <p:txBody>
          <a:bodyPr anchorCtr="0" anchor="t" bIns="91425" lIns="91425" spcFirstLastPara="1" rIns="91425" wrap="square" tIns="91425">
            <a:normAutofit fontScale="77500" lnSpcReduction="20000"/>
          </a:bodyPr>
          <a:lstStyle/>
          <a:p>
            <a:pPr indent="0" lvl="0" marL="0" rtl="0" algn="r">
              <a:spcBef>
                <a:spcPts val="0"/>
              </a:spcBef>
              <a:spcAft>
                <a:spcPts val="0"/>
              </a:spcAft>
              <a:buNone/>
            </a:pPr>
            <a:r>
              <a:t/>
            </a:r>
            <a:endParaRPr/>
          </a:p>
        </p:txBody>
      </p:sp>
      <p:sp>
        <p:nvSpPr>
          <p:cNvPr id="774" name="Google Shape;774;p18"/>
          <p:cNvSpPr txBox="1"/>
          <p:nvPr>
            <p:ph idx="4" type="body"/>
          </p:nvPr>
        </p:nvSpPr>
        <p:spPr>
          <a:xfrm>
            <a:off x="598750" y="3984900"/>
            <a:ext cx="3180600" cy="65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500"/>
              <a:buFont typeface="Arial"/>
              <a:buNone/>
            </a:pPr>
            <a:r>
              <a:rPr b="0" i="0" lang="en" sz="1500" u="none" cap="none" strike="noStrike">
                <a:solidFill>
                  <a:schemeClr val="lt1"/>
                </a:solidFill>
                <a:latin typeface="Montserrat"/>
                <a:ea typeface="Montserrat"/>
                <a:cs typeface="Montserrat"/>
                <a:sym typeface="Montserrat"/>
              </a:rPr>
              <a:t>Scenario modeling report</a:t>
            </a:r>
            <a:endParaRPr b="0" i="0" sz="1500" u="none" cap="none" strike="noStrik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none">
            <a:spAutoFit/>
          </a:bodyPr>
          <a:lstStyle/>
          <a:p>
            <a:pPr algn="ctr">
              <a:lnSpc>
                <a:spcPct val="100000"/>
              </a:lnSpc>
            </a:pPr>
            <a:r>
              <a:rPr sz="2500" b="0">
                <a:solidFill>
                  <a:srgbClr val="FFFFFF"/>
                </a:solidFill>
                <a:latin typeface="Montserrat Semi Bold"/>
              </a:rPr>
              <a:t>Bishkek</a:t>
            </a:r>
          </a:p>
        </p:txBody>
      </p:sp>
      <p:sp>
        <p:nvSpPr>
          <p:cNvPr id="781" name="TextBox 780"/>
          <p:cNvSpPr txBox="1"/>
          <p:nvPr/>
        </p:nvSpPr>
        <p:spPr>
          <a:xfrm>
            <a:off x="7744968" y="4297680"/>
            <a:ext cx="667512" cy="411480"/>
          </a:xfrm>
          <a:prstGeom prst="rect">
            <a:avLst/>
          </a:prstGeom>
          <a:noFill/>
        </p:spPr>
        <p:txBody>
          <a:bodyPr wrap="none">
            <a:spAutoFit/>
          </a:bodyPr>
          <a:lstStyle/>
          <a:p>
            <a:pPr>
              <a:lnSpc>
                <a:spcPct val="100000"/>
              </a:lnSpc>
            </a:pPr>
            <a:r>
              <a:rPr sz="1500" b="0">
                <a:solidFill>
                  <a:srgbClr val="FFFFFF"/>
                </a:solidFill>
                <a:latin typeface="Montserrat"/>
              </a:rPr>
              <a:t>2024</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83" name="Shape 783"/>
        <p:cNvGrpSpPr/>
        <p:nvPr/>
      </p:nvGrpSpPr>
      <p:grpSpPr>
        <a:xfrm>
          <a:off x="0" y="0"/>
          <a:ext cx="0" cy="0"/>
          <a:chOff x="0" y="0"/>
          <a:chExt cx="0" cy="0"/>
        </a:xfrm>
      </p:grpSpPr>
      <p:graphicFrame>
        <p:nvGraphicFramePr>
          <p:cNvPr id="784" name="Google Shape;784;p20"/>
          <p:cNvGraphicFramePr/>
          <p:nvPr/>
        </p:nvGraphicFramePr>
        <p:xfrm>
          <a:off x="163575" y="464687"/>
          <a:ext cx="3000000" cy="3000000"/>
        </p:xfrm>
        <a:graphic>
          <a:graphicData uri="http://schemas.openxmlformats.org/drawingml/2006/table">
            <a:tbl>
              <a:tblPr>
                <a:noFill/>
                <a:tableStyleId>{C34062C0-4996-425E-BB37-138528E8BB81}</a:tableStyleId>
              </a:tblPr>
              <a:tblGrid>
                <a:gridCol w="279575"/>
                <a:gridCol w="942850"/>
                <a:gridCol w="2113625"/>
                <a:gridCol w="2671275"/>
                <a:gridCol w="2809525"/>
              </a:tblGrid>
              <a:tr h="195225">
                <a:tc gridSpan="2">
                  <a:txBody>
                    <a:bodyPr/>
                    <a:lstStyle/>
                    <a:p>
                      <a:pPr indent="0" lvl="0" marL="0" marR="0" rtl="0" algn="ctr">
                        <a:lnSpc>
                          <a:spcPct val="115000"/>
                        </a:lnSpc>
                        <a:spcBef>
                          <a:spcPts val="0"/>
                        </a:spcBef>
                        <a:spcAft>
                          <a:spcPts val="0"/>
                        </a:spcAft>
                        <a:buClr>
                          <a:srgbClr val="000000"/>
                        </a:buClr>
                        <a:buSzPts val="900"/>
                        <a:buFont typeface="Arial"/>
                        <a:buNone/>
                      </a:pPr>
                      <a:r>
                        <a:rPr b="1" lang="en" sz="850" u="none" cap="none" strike="noStrike">
                          <a:solidFill>
                            <a:schemeClr val="lt1"/>
                          </a:solidFill>
                        </a:rPr>
                        <a:t>Lever</a:t>
                      </a:r>
                      <a:endParaRPr b="1" sz="850" u="none" cap="none" strike="noStrike">
                        <a:solidFill>
                          <a:schemeClr val="lt1"/>
                        </a:solidFill>
                      </a:endParaRPr>
                    </a:p>
                  </a:txBody>
                  <a:tcPr marT="14300" marB="14300" marR="21425" marL="21425" anchor="ctr">
                    <a:lnL cap="flat" cmpd="sng" w="9525">
                      <a:solidFill>
                        <a:srgbClr val="FFFFFF">
                          <a:alpha val="0"/>
                        </a:srgbClr>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rgbClr val="9FC5E8">
                          <a:alpha val="0"/>
                        </a:srgbClr>
                      </a:solidFill>
                      <a:prstDash val="dash"/>
                      <a:round/>
                      <a:headEnd len="sm" w="sm" type="none"/>
                      <a:tailEnd len="sm" w="sm" type="none"/>
                    </a:lnB>
                    <a:solidFill>
                      <a:srgbClr val="306F69"/>
                    </a:solidFill>
                  </a:tcPr>
                </a:tc>
                <a:tc hMerge="1"/>
                <a:tc>
                  <a:txBody>
                    <a:bodyPr/>
                    <a:lstStyle/>
                    <a:p>
                      <a:pPr indent="0" lvl="0" marL="0" marR="0" rtl="0" algn="ctr">
                        <a:lnSpc>
                          <a:spcPct val="115000"/>
                        </a:lnSpc>
                        <a:spcBef>
                          <a:spcPts val="0"/>
                        </a:spcBef>
                        <a:spcAft>
                          <a:spcPts val="0"/>
                        </a:spcAft>
                        <a:buClr>
                          <a:srgbClr val="000000"/>
                        </a:buClr>
                        <a:buSzPts val="900"/>
                        <a:buFont typeface="Arial"/>
                        <a:buNone/>
                      </a:pPr>
                      <a:r>
                        <a:rPr b="1" lang="en" sz="850" u="none" cap="none" strike="noStrike">
                          <a:solidFill>
                            <a:schemeClr val="lt1"/>
                          </a:solidFill>
                        </a:rPr>
                        <a:t>Do-Nothing 2050</a:t>
                      </a:r>
                      <a:endParaRPr b="1" sz="850" u="none" cap="none" strike="noStrike">
                        <a:solidFill>
                          <a:schemeClr val="lt1"/>
                        </a:solidFill>
                      </a:endParaRPr>
                    </a:p>
                  </a:txBody>
                  <a:tcPr marT="14300" marB="14300" marR="21425" marL="2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rgbClr val="9FC5E8">
                          <a:alpha val="0"/>
                        </a:srgbClr>
                      </a:solidFill>
                      <a:prstDash val="dash"/>
                      <a:round/>
                      <a:headEnd len="sm" w="sm" type="none"/>
                      <a:tailEnd len="sm" w="sm" type="none"/>
                    </a:lnB>
                    <a:solidFill>
                      <a:srgbClr val="306F69"/>
                    </a:solidFill>
                  </a:tcPr>
                </a:tc>
                <a:tc>
                  <a:txBody>
                    <a:bodyPr/>
                    <a:lstStyle/>
                    <a:p>
                      <a:pPr indent="0" lvl="0" marL="0" marR="0" rtl="0" algn="ctr">
                        <a:lnSpc>
                          <a:spcPct val="115000"/>
                        </a:lnSpc>
                        <a:spcBef>
                          <a:spcPts val="0"/>
                        </a:spcBef>
                        <a:spcAft>
                          <a:spcPts val="0"/>
                        </a:spcAft>
                        <a:buClr>
                          <a:srgbClr val="000000"/>
                        </a:buClr>
                        <a:buSzPts val="900"/>
                        <a:buFont typeface="Arial"/>
                        <a:buNone/>
                      </a:pPr>
                      <a:r>
                        <a:rPr b="1" lang="en" sz="850" u="none" cap="none" strike="noStrike">
                          <a:solidFill>
                            <a:schemeClr val="lt1"/>
                          </a:solidFill>
                        </a:rPr>
                        <a:t> Planned 2050</a:t>
                      </a:r>
                      <a:endParaRPr b="1" sz="850" u="none" cap="none" strike="noStrike">
                        <a:solidFill>
                          <a:schemeClr val="lt1"/>
                        </a:solidFill>
                      </a:endParaRPr>
                    </a:p>
                  </a:txBody>
                  <a:tcPr marT="14300" marB="14300" marR="21425" marL="2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12700">
                      <a:solidFill>
                        <a:srgbClr val="9FC5E8">
                          <a:alpha val="0"/>
                        </a:srgbClr>
                      </a:solidFill>
                      <a:prstDash val="dash"/>
                      <a:round/>
                      <a:headEnd len="sm" w="sm" type="none"/>
                      <a:tailEnd len="sm" w="sm" type="none"/>
                    </a:lnB>
                    <a:solidFill>
                      <a:srgbClr val="306F69"/>
                    </a:solidFill>
                  </a:tcPr>
                </a:tc>
                <a:tc>
                  <a:txBody>
                    <a:bodyPr/>
                    <a:lstStyle/>
                    <a:p>
                      <a:pPr indent="0" lvl="0" marL="0" marR="0" rtl="0" algn="ctr">
                        <a:lnSpc>
                          <a:spcPct val="115000"/>
                        </a:lnSpc>
                        <a:spcBef>
                          <a:spcPts val="0"/>
                        </a:spcBef>
                        <a:spcAft>
                          <a:spcPts val="0"/>
                        </a:spcAft>
                        <a:buClr>
                          <a:srgbClr val="000000"/>
                        </a:buClr>
                        <a:buSzPts val="900"/>
                        <a:buFont typeface="Arial"/>
                        <a:buNone/>
                      </a:pPr>
                      <a:r>
                        <a:rPr b="1" lang="en" sz="850" u="none" cap="none" strike="noStrike">
                          <a:solidFill>
                            <a:schemeClr val="lt1"/>
                          </a:solidFill>
                        </a:rPr>
                        <a:t>Best Case 2050</a:t>
                      </a:r>
                      <a:endParaRPr b="1" sz="850" u="none" cap="none" strike="noStrike">
                        <a:solidFill>
                          <a:schemeClr val="lt1"/>
                        </a:solidFill>
                      </a:endParaRPr>
                    </a:p>
                  </a:txBody>
                  <a:tcPr marT="14300" marB="14300" marR="21425" marL="21425" anchor="ctr">
                    <a:lnL cap="flat" cmpd="sng" w="9525">
                      <a:solidFill>
                        <a:schemeClr val="lt1"/>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rgbClr val="9FC5E8">
                          <a:alpha val="0"/>
                        </a:srgbClr>
                      </a:solidFill>
                      <a:prstDash val="dash"/>
                      <a:round/>
                      <a:headEnd len="sm" w="sm" type="none"/>
                      <a:tailEnd len="sm" w="sm" type="none"/>
                    </a:lnB>
                    <a:solidFill>
                      <a:srgbClr val="306F69"/>
                    </a:solidFill>
                  </a:tcPr>
                </a:tc>
              </a:tr>
              <a:tr h="6162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9FC5E8">
                          <a:alpha val="0"/>
                        </a:srgbClr>
                      </a:solidFill>
                      <a:prstDash val="dash"/>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chemeClr val="dk1"/>
                          </a:solidFill>
                        </a:rPr>
                        <a:t>La eficiencia energética aumenta en:</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FC5E8">
                          <a:alpha val="0"/>
                        </a:srgbClr>
                      </a:solidFill>
                      <a:prstDash val="dash"/>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b="1" lang="en" sz="700" u="none" cap="none" strike="noStrike">
                          <a:solidFill>
                            <a:srgbClr val="008B00"/>
                          </a:solidFill>
                        </a:rPr>
                        <a:t>0%</a:t>
                      </a:r>
                      <a:endParaRPr sz="700" u="none" cap="none" strike="noStrike"/>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9FC5E8">
                          <a:alpha val="0"/>
                        </a:srgbClr>
                      </a:solidFill>
                      <a:prstDash val="dash"/>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15%</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9FC5E8">
                          <a:alpha val="0"/>
                        </a:srgbClr>
                      </a:solidFill>
                      <a:prstDash val="dash"/>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b="1" lang="en" sz="700" u="none" cap="none" strike="noStrike">
                          <a:solidFill>
                            <a:srgbClr val="008B00"/>
                          </a:solidFill>
                        </a:rPr>
                        <a:t>30%</a:t>
                      </a:r>
                      <a:endParaRPr sz="700" u="none" cap="none" strike="noStrike">
                        <a:solidFill>
                          <a:srgbClr val="000000"/>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9FC5E8">
                          <a:alpha val="0"/>
                        </a:srgbClr>
                      </a:solidFill>
                      <a:prstDash val="dash"/>
                      <a:round/>
                      <a:headEnd len="sm" w="sm" type="none"/>
                      <a:tailEnd len="sm" w="sm" type="none"/>
                    </a:lnT>
                    <a:lnB cap="flat" cmpd="sng" w="9525">
                      <a:solidFill>
                        <a:srgbClr val="192B65"/>
                      </a:solidFill>
                      <a:prstDash val="solid"/>
                      <a:round/>
                      <a:headEnd len="sm" w="sm" type="none"/>
                      <a:tailEnd len="sm" w="sm" type="none"/>
                    </a:lnB>
                  </a:tcPr>
                </a:tc>
              </a:tr>
              <a:tr h="5497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chemeClr val="dk1"/>
                          </a:solidFill>
                        </a:rPr>
                        <a:t>Increase of public transport network and active mobility</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just">
                        <a:lnSpc>
                          <a:spcPct val="90000"/>
                        </a:lnSpc>
                        <a:spcBef>
                          <a:spcPts val="0"/>
                        </a:spcBef>
                        <a:spcAft>
                          <a:spcPts val="0"/>
                        </a:spcAft>
                        <a:buClr>
                          <a:schemeClr val="dk1"/>
                        </a:buClr>
                        <a:buSzPts val="700"/>
                        <a:buFont typeface="Arial"/>
                        <a:buNone/>
                      </a:pPr>
                      <a:r>
                        <a:rPr b="1" lang="en" sz="700" u="none" cap="none" strike="noStrike">
                          <a:solidFill>
                            <a:srgbClr val="008B00"/>
                          </a:solidFill>
                        </a:rPr>
                        <a:t>No further development of comprehensive mobility plans.</a:t>
                      </a:r>
                      <a:r>
                        <a:rPr lang="en" sz="700" u="none" cap="none" strike="noStrike">
                          <a:solidFill>
                            <a:schemeClr val="dk1"/>
                          </a:solidFill>
                        </a:rPr>
                        <a:t> </a:t>
                      </a:r>
                      <a:endParaRPr sz="700" u="none" cap="none" strike="noStrike">
                        <a:solidFill>
                          <a:srgbClr val="000000"/>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chemeClr val="dk1"/>
                        </a:buClr>
                        <a:buSzPts val="850"/>
                        <a:buFont typeface="Arial"/>
                        <a:buNone/>
                      </a:pPr>
                      <a:r>
                        <a:rPr lang="en" sz="700" u="none" cap="none" strike="noStrike">
                          <a:solidFill>
                            <a:schemeClr val="dk1"/>
                          </a:solidFill>
                        </a:rPr>
                        <a:t>Implementation of </a:t>
                      </a:r>
                      <a:r>
                        <a:rPr b="1" lang="en" sz="700" u="none" cap="none" strike="noStrike">
                          <a:solidFill>
                            <a:srgbClr val="008B00"/>
                          </a:solidFill>
                        </a:rPr>
                        <a:t>Light Rail and 181 km of cycle lanes </a:t>
                      </a:r>
                      <a:r>
                        <a:rPr lang="en" sz="700" u="none" cap="none" strike="noStrike">
                          <a:solidFill>
                            <a:schemeClr val="dk1"/>
                          </a:solidFill>
                        </a:rPr>
                        <a:t>(Urban Development Authority &amp; Ministry of Urban Development &amp; Housing, 2016, 2021a, 2021b, 2021c, 2021d, 2022a, 2022b, 2022c, 2022d, 2022e, 2022f; JICA, 2018)</a:t>
                      </a:r>
                      <a:endParaRPr sz="700" u="none" cap="none" strike="noStrike">
                        <a:solidFill>
                          <a:schemeClr val="dk1"/>
                        </a:solidFill>
                        <a:highlight>
                          <a:srgbClr val="FFFFFF"/>
                        </a:highligh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chemeClr val="dk1"/>
                        </a:buClr>
                        <a:buSzPts val="850"/>
                        <a:buFont typeface="Arial"/>
                        <a:buNone/>
                      </a:pPr>
                      <a:r>
                        <a:rPr lang="en" sz="700" u="none" cap="none" strike="noStrike">
                          <a:solidFill>
                            <a:schemeClr val="dk1"/>
                          </a:solidFill>
                        </a:rPr>
                        <a:t>Implementation of </a:t>
                      </a:r>
                      <a:r>
                        <a:rPr b="1" lang="en" sz="700" u="none" cap="none" strike="noStrike">
                          <a:solidFill>
                            <a:srgbClr val="008B00"/>
                          </a:solidFill>
                        </a:rPr>
                        <a:t>BRT</a:t>
                      </a:r>
                      <a:r>
                        <a:rPr lang="en" sz="700" u="none" cap="none" strike="noStrike">
                          <a:solidFill>
                            <a:schemeClr val="dk1"/>
                          </a:solidFill>
                        </a:rPr>
                        <a:t> on the light rail network and the network planned in the document called “NAMA Design Document for Transport Sector of Sri Lanka” and</a:t>
                      </a:r>
                      <a:r>
                        <a:rPr b="1" lang="en" sz="700" u="none" cap="none" strike="noStrike">
                          <a:solidFill>
                            <a:srgbClr val="008B00"/>
                          </a:solidFill>
                        </a:rPr>
                        <a:t> </a:t>
                      </a:r>
                      <a:r>
                        <a:rPr lang="en" sz="700" u="none" cap="none" strike="noStrike">
                          <a:solidFill>
                            <a:schemeClr val="dk1"/>
                          </a:solidFill>
                        </a:rPr>
                        <a:t>implement</a:t>
                      </a:r>
                      <a:r>
                        <a:rPr b="1" lang="en" sz="700" u="none" cap="none" strike="noStrike">
                          <a:solidFill>
                            <a:srgbClr val="008B00"/>
                          </a:solidFill>
                        </a:rPr>
                        <a:t> 202 km of bicycle lanes</a:t>
                      </a:r>
                      <a:r>
                        <a:rPr lang="en" sz="700" u="none" cap="none" strike="noStrike">
                          <a:solidFill>
                            <a:schemeClr val="dk1"/>
                          </a:solidFill>
                        </a:rPr>
                        <a:t>.</a:t>
                      </a:r>
                      <a:endParaRPr sz="1400" u="none" cap="none" strike="noStrike">
                        <a:solidFill>
                          <a:srgbClr val="008B00"/>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r>
              <a:tr h="5027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highlight>
                          <a:srgbClr val="52C652"/>
                        </a:highlight>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1" lang="en" sz="700" u="none" cap="none" strike="noStrike">
                          <a:solidFill>
                            <a:schemeClr val="dk1"/>
                          </a:solidFill>
                        </a:rPr>
                        <a:t>Solid waste management</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b="1" lang="en" sz="700" u="none" cap="none" strike="noStrike">
                          <a:solidFill>
                            <a:srgbClr val="008B00"/>
                          </a:solidFill>
                        </a:rPr>
                        <a:t>No efforts to improve waste management systems. </a:t>
                      </a:r>
                      <a:endParaRPr sz="700" u="none" cap="none" strike="noStrike"/>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Strategies related with</a:t>
                      </a:r>
                      <a:r>
                        <a:rPr b="1" lang="en" sz="700" u="none" cap="none" strike="noStrike">
                          <a:solidFill>
                            <a:srgbClr val="008B00"/>
                          </a:solidFill>
                        </a:rPr>
                        <a:t> waste separation, e-waste management, sanitary landfills implementation</a:t>
                      </a:r>
                      <a:r>
                        <a:rPr lang="en" sz="700" u="none" cap="none" strike="noStrike">
                          <a:solidFill>
                            <a:schemeClr val="dk1"/>
                          </a:solidFill>
                        </a:rPr>
                        <a:t> and </a:t>
                      </a:r>
                      <a:r>
                        <a:rPr b="1" lang="en" sz="700" u="none" cap="none" strike="noStrike">
                          <a:solidFill>
                            <a:srgbClr val="008B00"/>
                          </a:solidFill>
                        </a:rPr>
                        <a:t>waste-to-energy projects </a:t>
                      </a:r>
                      <a:r>
                        <a:rPr lang="en" sz="700" u="none" cap="none" strike="noStrike">
                          <a:solidFill>
                            <a:schemeClr val="dk1"/>
                          </a:solidFill>
                        </a:rPr>
                        <a:t>in Kerawalapitiya and Karadiyana. </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700"/>
                        <a:buFont typeface="Arial"/>
                        <a:buNone/>
                      </a:pPr>
                      <a:r>
                        <a:rPr lang="en" sz="700" u="none" cap="none" strike="noStrike">
                          <a:solidFill>
                            <a:schemeClr val="dk1"/>
                          </a:solidFill>
                        </a:rPr>
                        <a:t>Rising </a:t>
                      </a:r>
                      <a:r>
                        <a:rPr b="1" lang="en" sz="700" u="none" cap="none" strike="noStrike">
                          <a:solidFill>
                            <a:srgbClr val="008B00"/>
                          </a:solidFill>
                        </a:rPr>
                        <a:t>recollection coverage</a:t>
                      </a:r>
                      <a:r>
                        <a:rPr lang="en" sz="700" u="none" cap="none" strike="noStrike">
                          <a:solidFill>
                            <a:schemeClr val="dk1"/>
                          </a:solidFill>
                        </a:rPr>
                        <a:t> to </a:t>
                      </a:r>
                      <a:r>
                        <a:rPr b="1" lang="en" sz="700" u="none" cap="none" strike="noStrike">
                          <a:solidFill>
                            <a:srgbClr val="008B00"/>
                          </a:solidFill>
                        </a:rPr>
                        <a:t>95%</a:t>
                      </a:r>
                      <a:r>
                        <a:rPr lang="en" sz="700" u="none" cap="none" strike="noStrike">
                          <a:solidFill>
                            <a:schemeClr val="dk1"/>
                          </a:solidFill>
                        </a:rPr>
                        <a:t> by promoting a</a:t>
                      </a:r>
                      <a:r>
                        <a:rPr b="1" lang="en" sz="700" u="none" cap="none" strike="noStrike">
                          <a:solidFill>
                            <a:srgbClr val="008B00"/>
                          </a:solidFill>
                        </a:rPr>
                        <a:t> waste reduction percentage </a:t>
                      </a:r>
                      <a:r>
                        <a:rPr lang="en" sz="700" u="none" cap="none" strike="noStrike">
                          <a:solidFill>
                            <a:schemeClr val="dk1"/>
                          </a:solidFill>
                        </a:rPr>
                        <a:t>up to </a:t>
                      </a:r>
                      <a:r>
                        <a:rPr b="1" lang="en" sz="700" u="none" cap="none" strike="noStrike">
                          <a:solidFill>
                            <a:srgbClr val="008B00"/>
                          </a:solidFill>
                        </a:rPr>
                        <a:t>73.1% </a:t>
                      </a:r>
                      <a:r>
                        <a:rPr lang="en" sz="700" u="none" cap="none" strike="noStrike">
                          <a:solidFill>
                            <a:schemeClr val="dk1"/>
                          </a:solidFill>
                        </a:rPr>
                        <a:t>through separation campaigns.</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r>
              <a:tr h="73027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chemeClr val="dk1"/>
                          </a:solidFill>
                        </a:rPr>
                        <a:t>Natural resources management &amp; conservation</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just">
                        <a:lnSpc>
                          <a:spcPct val="90000"/>
                        </a:lnSpc>
                        <a:spcBef>
                          <a:spcPts val="0"/>
                        </a:spcBef>
                        <a:spcAft>
                          <a:spcPts val="0"/>
                        </a:spcAft>
                        <a:buClr>
                          <a:schemeClr val="dk1"/>
                        </a:buClr>
                        <a:buSzPts val="800"/>
                        <a:buFont typeface="Arial"/>
                        <a:buNone/>
                      </a:pPr>
                      <a:r>
                        <a:rPr b="1" lang="en" sz="700" u="none" cap="none" strike="noStrike">
                          <a:solidFill>
                            <a:srgbClr val="008B00"/>
                          </a:solidFill>
                        </a:rPr>
                        <a:t>No additional efforts to develop green infrastructure, reforestation, and wetland conservation. </a:t>
                      </a:r>
                      <a:r>
                        <a:rPr lang="en" sz="700" u="none" cap="none" strike="noStrike">
                          <a:solidFill>
                            <a:schemeClr val="dk1"/>
                          </a:solidFill>
                        </a:rPr>
                        <a:t>Colombo wetlands will continue to decrease at a rate of 1.2% annually.</a:t>
                      </a:r>
                      <a:endParaRPr sz="700" u="none" cap="none" strike="noStrike">
                        <a:solidFill>
                          <a:schemeClr val="dk1"/>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chemeClr val="dk1"/>
                        </a:buClr>
                        <a:buSzPts val="1100"/>
                        <a:buFont typeface="Arial"/>
                        <a:buNone/>
                      </a:pPr>
                      <a:r>
                        <a:rPr lang="en" sz="700" u="none" cap="none" strike="noStrike">
                          <a:solidFill>
                            <a:schemeClr val="dk1"/>
                          </a:solidFill>
                        </a:rPr>
                        <a:t>Strong efforts to preserve </a:t>
                      </a:r>
                      <a:r>
                        <a:rPr b="1" lang="en" sz="700" u="none" cap="none" strike="noStrike">
                          <a:solidFill>
                            <a:srgbClr val="008B00"/>
                          </a:solidFill>
                        </a:rPr>
                        <a:t>100% of existing wetlands.</a:t>
                      </a:r>
                      <a:endParaRPr b="1" sz="700" u="none" cap="none" strike="noStrike">
                        <a:solidFill>
                          <a:srgbClr val="008B00"/>
                        </a:solidFill>
                        <a:highlight>
                          <a:srgbClr val="FF3333"/>
                        </a:highlight>
                      </a:endParaRPr>
                    </a:p>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Develop </a:t>
                      </a:r>
                      <a:r>
                        <a:rPr b="1" lang="en" sz="700" u="none" cap="none" strike="noStrike">
                          <a:solidFill>
                            <a:srgbClr val="008B00"/>
                          </a:solidFill>
                        </a:rPr>
                        <a:t>1,560 hectares of public open spaces</a:t>
                      </a:r>
                      <a:r>
                        <a:rPr lang="en" sz="700" u="none" cap="none" strike="noStrike">
                          <a:solidFill>
                            <a:schemeClr val="dk1"/>
                          </a:solidFill>
                        </a:rPr>
                        <a:t> across divisional secretariats to mitigate flooding, prevent tsunamis, and reduce heat island effects (Urban Development Authority &amp; Ministry of Urban Development &amp; Housing, 2016, 2021a, 2021b, 2021c, 2021d, 2022a, 2022b, 2022c, 2022d, 2022e, 2022f) </a:t>
                      </a:r>
                      <a:endParaRPr sz="700" u="none" cap="none" strike="noStrike">
                        <a:solidFill>
                          <a:srgbClr val="008B00"/>
                        </a:solidFill>
                        <a:highlight>
                          <a:srgbClr val="FFFFFF"/>
                        </a:highlight>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lang="en" sz="700" u="none" cap="none" strike="noStrike">
                          <a:solidFill>
                            <a:schemeClr val="dk1"/>
                          </a:solidFill>
                        </a:rPr>
                        <a:t>Strong efforts to preserve </a:t>
                      </a:r>
                      <a:r>
                        <a:rPr b="1" lang="en" sz="700" u="none" cap="none" strike="noStrike">
                          <a:solidFill>
                            <a:srgbClr val="008B00"/>
                          </a:solidFill>
                        </a:rPr>
                        <a:t>100% of existing wetlands</a:t>
                      </a:r>
                      <a:r>
                        <a:rPr lang="en" sz="700" u="none" cap="none" strike="noStrike">
                          <a:solidFill>
                            <a:schemeClr val="dk1"/>
                          </a:solidFill>
                        </a:rPr>
                        <a:t> taking into consideration</a:t>
                      </a:r>
                      <a:r>
                        <a:rPr b="1" lang="en" sz="700" u="none" cap="none" strike="noStrike">
                          <a:solidFill>
                            <a:srgbClr val="008B00"/>
                          </a:solidFill>
                        </a:rPr>
                        <a:t> natural protected areas (UNEP - WCMC &amp; IUCN, 2024) and preservation efforts in low projected densification zones. </a:t>
                      </a:r>
                      <a:r>
                        <a:rPr lang="en" sz="700" u="none" cap="none" strike="noStrike">
                          <a:solidFill>
                            <a:schemeClr val="dk1"/>
                          </a:solidFill>
                        </a:rPr>
                        <a:t>Develop </a:t>
                      </a:r>
                      <a:r>
                        <a:rPr b="1" lang="en" sz="700" u="none" cap="none" strike="noStrike">
                          <a:solidFill>
                            <a:srgbClr val="008B00"/>
                          </a:solidFill>
                        </a:rPr>
                        <a:t>1,430 hectares of public open spaces</a:t>
                      </a:r>
                      <a:r>
                        <a:rPr lang="en" sz="700" u="none" cap="none" strike="noStrike">
                          <a:solidFill>
                            <a:schemeClr val="dk1"/>
                          </a:solidFill>
                        </a:rPr>
                        <a:t> across divisional secretariats to mitigate flooding, prevent tsunamis, and reduce heat island effects.</a:t>
                      </a:r>
                      <a:endParaRPr b="1" sz="1400" u="none" cap="none" strike="noStrike">
                        <a:solidFill>
                          <a:srgbClr val="008B00"/>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r>
              <a:tr h="6192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chemeClr val="dk1"/>
                          </a:solidFill>
                        </a:rPr>
                        <a:t>Infrastructure</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800"/>
                        <a:buFont typeface="Arial"/>
                        <a:buNone/>
                      </a:pPr>
                      <a:r>
                        <a:rPr lang="en" sz="700" u="none" cap="none" strike="noStrike">
                          <a:solidFill>
                            <a:schemeClr val="dk1"/>
                          </a:solidFill>
                        </a:rPr>
                        <a:t>The study area </a:t>
                      </a:r>
                      <a:r>
                        <a:rPr b="1" lang="en" sz="700" u="none" cap="none" strike="noStrike">
                          <a:solidFill>
                            <a:srgbClr val="008B00"/>
                          </a:solidFill>
                        </a:rPr>
                        <a:t>maintains the current water network infrastructure.</a:t>
                      </a:r>
                      <a:endParaRPr sz="700" u="none" cap="none" strike="noStrike">
                        <a:solidFill>
                          <a:schemeClr val="dk1"/>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rgbClr val="000000"/>
                        </a:buClr>
                        <a:buSzPts val="800"/>
                        <a:buFont typeface="Arial"/>
                        <a:buNone/>
                      </a:pPr>
                      <a:r>
                        <a:rPr lang="en" sz="700" u="none" cap="none" strike="noStrike">
                          <a:solidFill>
                            <a:schemeClr val="dk1"/>
                          </a:solidFill>
                        </a:rPr>
                        <a:t>Enhancing </a:t>
                      </a:r>
                      <a:r>
                        <a:rPr b="1" lang="en" sz="700" u="none" cap="none" strike="noStrike">
                          <a:solidFill>
                            <a:srgbClr val="008B00"/>
                          </a:solidFill>
                        </a:rPr>
                        <a:t>capacity and accessibility to meet projected demands</a:t>
                      </a:r>
                      <a:r>
                        <a:rPr lang="en" sz="700" u="none" cap="none" strike="noStrike">
                          <a:solidFill>
                            <a:schemeClr val="dk1"/>
                          </a:solidFill>
                        </a:rPr>
                        <a:t> by 2050, through the </a:t>
                      </a:r>
                      <a:r>
                        <a:rPr b="1" lang="en" sz="700" u="none" cap="none" strike="noStrike">
                          <a:solidFill>
                            <a:srgbClr val="008B00"/>
                          </a:solidFill>
                        </a:rPr>
                        <a:t>expansion of water network to reach a coverage of 70%. Three wastewater treatment plants are developed: one in CMC, two in Biyagama. </a:t>
                      </a:r>
                      <a:endParaRPr b="1" sz="700" u="none" cap="none" strike="noStrike">
                        <a:solidFill>
                          <a:srgbClr val="008B00"/>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Enhance the </a:t>
                      </a:r>
                      <a:r>
                        <a:rPr b="1" lang="en" sz="700" u="none" cap="none" strike="noStrike">
                          <a:solidFill>
                            <a:srgbClr val="008B00"/>
                          </a:solidFill>
                        </a:rPr>
                        <a:t>capacity and accessibility to meet projected demands </a:t>
                      </a:r>
                      <a:r>
                        <a:rPr lang="en" sz="700" u="none" cap="none" strike="noStrike">
                          <a:solidFill>
                            <a:schemeClr val="dk1"/>
                          </a:solidFill>
                        </a:rPr>
                        <a:t>by 2050, through the</a:t>
                      </a:r>
                      <a:r>
                        <a:rPr b="1" lang="en" sz="700" u="none" cap="none" strike="noStrike">
                          <a:solidFill>
                            <a:srgbClr val="008B00"/>
                          </a:solidFill>
                        </a:rPr>
                        <a:t> expansion of water network and development of three extra treatment plants, in order to reach a coverage of 100%.</a:t>
                      </a:r>
                      <a:endParaRPr sz="1400" u="none" cap="none" strike="noStrike"/>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r>
              <a:tr h="5193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800"/>
                        <a:buFont typeface="Arial"/>
                        <a:buNone/>
                      </a:pPr>
                      <a:r>
                        <a:rPr b="1" lang="en" sz="700" u="none" cap="none" strike="noStrike">
                          <a:solidFill>
                            <a:schemeClr val="dk1"/>
                          </a:solidFill>
                        </a:rPr>
                        <a:t>Urban amenities</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The study area </a:t>
                      </a:r>
                      <a:r>
                        <a:rPr b="1" lang="en" sz="700" u="none" cap="none" strike="noStrike">
                          <a:solidFill>
                            <a:srgbClr val="008B00"/>
                          </a:solidFill>
                        </a:rPr>
                        <a:t>maintains the same urban amenities as in the baseline</a:t>
                      </a:r>
                      <a:r>
                        <a:rPr lang="en" sz="700" u="none" cap="none" strike="noStrike">
                          <a:solidFill>
                            <a:schemeClr val="dk1"/>
                          </a:solidFill>
                        </a:rPr>
                        <a:t>.</a:t>
                      </a:r>
                      <a:endParaRPr sz="700" u="none" cap="none" strike="noStrike">
                        <a:solidFill>
                          <a:schemeClr val="dk1"/>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just">
                        <a:lnSpc>
                          <a:spcPct val="90000"/>
                        </a:lnSpc>
                        <a:spcBef>
                          <a:spcPts val="0"/>
                        </a:spcBef>
                        <a:spcAft>
                          <a:spcPts val="0"/>
                        </a:spcAft>
                        <a:buClr>
                          <a:schemeClr val="dk1"/>
                        </a:buClr>
                        <a:buSzPts val="1100"/>
                        <a:buFont typeface="Arial"/>
                        <a:buNone/>
                      </a:pPr>
                      <a:r>
                        <a:rPr lang="en" sz="700" u="none" cap="none" strike="noStrike">
                          <a:solidFill>
                            <a:schemeClr val="dk1"/>
                          </a:solidFill>
                        </a:rPr>
                        <a:t>The planned initiatives to enhance healthcare and educational services include a total of </a:t>
                      </a:r>
                      <a:r>
                        <a:rPr b="1" lang="en" sz="700" u="none" cap="none" strike="noStrike">
                          <a:solidFill>
                            <a:srgbClr val="008B00"/>
                          </a:solidFill>
                        </a:rPr>
                        <a:t>13 hospital projects and 2 education projects. </a:t>
                      </a:r>
                      <a:r>
                        <a:rPr lang="en" sz="700" u="none" cap="none" strike="noStrike">
                          <a:solidFill>
                            <a:schemeClr val="dk1"/>
                          </a:solidFill>
                        </a:rPr>
                        <a:t>(Urban Development Authority &amp; Ministry of Urban Development &amp; Housing, 2016, 2021a, 2021b, 2021c, 2021d, 2022a, 2022b, 2022c, 2022d, 2022e, 2022f) </a:t>
                      </a:r>
                      <a:endParaRPr b="1" sz="14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lang="en" sz="700" u="none" cap="none" strike="noStrike">
                          <a:solidFill>
                            <a:schemeClr val="dk1"/>
                          </a:solidFill>
                        </a:rPr>
                        <a:t>Enhance healthcare and educational services include a total of </a:t>
                      </a:r>
                      <a:r>
                        <a:rPr b="1" lang="en" sz="700" u="none" cap="none" strike="noStrike">
                          <a:solidFill>
                            <a:srgbClr val="008B00"/>
                          </a:solidFill>
                        </a:rPr>
                        <a:t>5 hospital projects and 1 education projects </a:t>
                      </a:r>
                      <a:r>
                        <a:rPr lang="en" sz="700" u="none" cap="none" strike="noStrike">
                          <a:solidFill>
                            <a:schemeClr val="dk1"/>
                          </a:solidFill>
                        </a:rPr>
                        <a:t>with new strategic locations in order to increase accessibility. </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r>
              <a:tr h="3528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chemeClr val="dk1"/>
                          </a:solidFill>
                        </a:rPr>
                        <a:t>Green building codes</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just">
                        <a:lnSpc>
                          <a:spcPct val="90000"/>
                        </a:lnSpc>
                        <a:spcBef>
                          <a:spcPts val="0"/>
                        </a:spcBef>
                        <a:spcAft>
                          <a:spcPts val="0"/>
                        </a:spcAft>
                        <a:buClr>
                          <a:schemeClr val="dk1"/>
                        </a:buClr>
                        <a:buSzPts val="800"/>
                        <a:buFont typeface="Arial"/>
                        <a:buNone/>
                      </a:pPr>
                      <a:r>
                        <a:rPr lang="en" sz="700" u="none" cap="none" strike="noStrike">
                          <a:solidFill>
                            <a:schemeClr val="dk1"/>
                          </a:solidFill>
                        </a:rPr>
                        <a:t>The CEMA does not provide financial incentives to encourage </a:t>
                      </a:r>
                      <a:r>
                        <a:rPr b="1" lang="en" sz="700" u="none" cap="none" strike="noStrike">
                          <a:solidFill>
                            <a:srgbClr val="008B00"/>
                          </a:solidFill>
                        </a:rPr>
                        <a:t>energy or water savings</a:t>
                      </a:r>
                      <a:r>
                        <a:rPr b="1" lang="en" sz="700" u="none" cap="none" strike="noStrike">
                          <a:solidFill>
                            <a:srgbClr val="009ED9"/>
                          </a:solidFill>
                        </a:rPr>
                        <a:t> </a:t>
                      </a:r>
                      <a:r>
                        <a:rPr lang="en" sz="700" u="none" cap="none" strike="noStrike">
                          <a:solidFill>
                            <a:schemeClr val="dk1"/>
                          </a:solidFill>
                        </a:rPr>
                        <a:t>in</a:t>
                      </a:r>
                      <a:r>
                        <a:rPr b="1" lang="en" sz="700" u="none" cap="none" strike="noStrike">
                          <a:solidFill>
                            <a:srgbClr val="008B00"/>
                          </a:solidFill>
                        </a:rPr>
                        <a:t> new buildings</a:t>
                      </a:r>
                      <a:r>
                        <a:rPr lang="en" sz="700" u="none" cap="none" strike="noStrike">
                          <a:solidFill>
                            <a:schemeClr val="dk1"/>
                          </a:solidFill>
                        </a:rPr>
                        <a:t>.</a:t>
                      </a:r>
                      <a:endParaRPr sz="700" u="none" cap="none" strike="noStrike">
                        <a:solidFill>
                          <a:schemeClr val="dk1"/>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800"/>
                        <a:buFont typeface="Arial"/>
                        <a:buNone/>
                      </a:pPr>
                      <a:r>
                        <a:rPr b="1" lang="en" sz="700" u="none" cap="none" strike="noStrike">
                          <a:solidFill>
                            <a:srgbClr val="008B00"/>
                          </a:solidFill>
                        </a:rPr>
                        <a:t>Apply the Green Building Code in 47% of new buildings</a:t>
                      </a:r>
                      <a:r>
                        <a:rPr lang="en" sz="700" u="none" cap="none" strike="noStrike">
                          <a:solidFill>
                            <a:schemeClr val="dk1"/>
                          </a:solidFill>
                        </a:rPr>
                        <a:t> </a:t>
                      </a:r>
                      <a:r>
                        <a:rPr b="1" lang="en" sz="700" u="none" cap="none" strike="noStrike">
                          <a:solidFill>
                            <a:srgbClr val="008B00"/>
                          </a:solidFill>
                        </a:rPr>
                        <a:t> </a:t>
                      </a:r>
                      <a:r>
                        <a:rPr lang="en" sz="700" u="none" cap="none" strike="noStrike">
                          <a:solidFill>
                            <a:schemeClr val="dk1"/>
                          </a:solidFill>
                        </a:rPr>
                        <a:t>(Green Building Council of Sri Lanka, 2022) and </a:t>
                      </a:r>
                      <a:r>
                        <a:rPr b="1" lang="en" sz="700" u="none" cap="none" strike="noStrike">
                          <a:solidFill>
                            <a:srgbClr val="008B00"/>
                          </a:solidFill>
                        </a:rPr>
                        <a:t>5% of existing housing units to be retrofitted.</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700"/>
                        <a:buFont typeface="Arial"/>
                        <a:buNone/>
                      </a:pPr>
                      <a:r>
                        <a:rPr lang="en" sz="700" u="none" cap="none" strike="noStrike">
                          <a:solidFill>
                            <a:schemeClr val="dk1"/>
                          </a:solidFill>
                        </a:rPr>
                        <a:t>Ensure that</a:t>
                      </a:r>
                      <a:r>
                        <a:rPr lang="en" sz="700" u="none" cap="none" strike="noStrike">
                          <a:solidFill>
                            <a:srgbClr val="008B00"/>
                          </a:solidFill>
                        </a:rPr>
                        <a:t> </a:t>
                      </a:r>
                      <a:r>
                        <a:rPr b="1" lang="en" sz="700" u="none" cap="none" strike="noStrike">
                          <a:solidFill>
                            <a:srgbClr val="008B00"/>
                          </a:solidFill>
                        </a:rPr>
                        <a:t>100% of new buildings implement the Green Building Code. </a:t>
                      </a:r>
                      <a:r>
                        <a:rPr lang="en" sz="700" u="none" cap="none" strike="noStrike">
                          <a:solidFill>
                            <a:schemeClr val="dk1"/>
                          </a:solidFill>
                        </a:rPr>
                        <a:t>Also, reach a</a:t>
                      </a:r>
                      <a:r>
                        <a:rPr b="1" lang="en" sz="700" u="none" cap="none" strike="noStrike">
                          <a:solidFill>
                            <a:srgbClr val="008B00"/>
                          </a:solidFill>
                        </a:rPr>
                        <a:t> 25% of retrofitting on existing housing units.</a:t>
                      </a:r>
                      <a:endParaRPr b="1" sz="700" u="none" cap="none" strike="noStrike">
                        <a:solidFill>
                          <a:srgbClr val="008B00"/>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tcPr>
                </a:tc>
              </a:tr>
              <a:tr h="29875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chemeClr val="dk1"/>
                        </a:buClr>
                        <a:buSzPts val="700"/>
                        <a:buFont typeface="Arial"/>
                        <a:buNone/>
                      </a:pPr>
                      <a:r>
                        <a:rPr b="1" lang="en" sz="700" u="none" cap="none" strike="noStrike">
                          <a:solidFill>
                            <a:schemeClr val="dk1"/>
                          </a:solidFill>
                        </a:rPr>
                        <a:t>Generation of renewable energy</a:t>
                      </a:r>
                      <a:endParaRPr b="1" sz="700" u="none" cap="none" strike="noStrike">
                        <a:solidFill>
                          <a:schemeClr val="dk1"/>
                        </a:solidFill>
                      </a:endParaRPr>
                    </a:p>
                  </a:txBody>
                  <a:tcPr marT="14300" marB="14300" marR="21425" marL="21425" anchor="ctr">
                    <a:lnL cap="flat" cmpd="sng" w="9525">
                      <a:solidFill>
                        <a:srgbClr val="9FC5E8">
                          <a:alpha val="0"/>
                        </a:srgbClr>
                      </a:solidFill>
                      <a:prstDash val="dash"/>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b="1" lang="en" sz="700" u="none" cap="none" strike="noStrike">
                          <a:solidFill>
                            <a:srgbClr val="008B00"/>
                          </a:solidFill>
                        </a:rPr>
                        <a:t>Renewable energy projects are not in place.</a:t>
                      </a:r>
                      <a:endParaRPr b="1" sz="700" u="none" cap="none" strike="noStrike">
                        <a:solidFill>
                          <a:srgbClr val="008B00"/>
                        </a:solidFill>
                      </a:endParaRPr>
                    </a:p>
                  </a:txBody>
                  <a:tcPr marT="0" marB="1430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rgbClr val="000000"/>
                        </a:buClr>
                        <a:buSzPts val="700"/>
                        <a:buFont typeface="Arial"/>
                        <a:buNone/>
                      </a:pPr>
                      <a:r>
                        <a:rPr lang="en" sz="700" u="none" cap="none" strike="noStrike">
                          <a:solidFill>
                            <a:schemeClr val="dk1"/>
                          </a:solidFill>
                        </a:rPr>
                        <a:t>The plan aims to </a:t>
                      </a:r>
                      <a:r>
                        <a:rPr b="1" lang="en" sz="700" u="none" cap="none" strike="noStrike">
                          <a:solidFill>
                            <a:srgbClr val="008B00"/>
                          </a:solidFill>
                        </a:rPr>
                        <a:t>increase solar power generation capacity by 10% </a:t>
                      </a:r>
                      <a:r>
                        <a:rPr lang="en" sz="700" u="none" cap="none" strike="noStrike">
                          <a:solidFill>
                            <a:schemeClr val="dk1"/>
                          </a:solidFill>
                        </a:rPr>
                        <a:t>(Ministry of Environment, 2022)</a:t>
                      </a:r>
                      <a:endParaRPr sz="700" u="none" cap="none" strike="noStrike">
                        <a:solidFill>
                          <a:schemeClr val="dk1"/>
                        </a:solidFill>
                      </a:endParaRPr>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c>
                  <a:txBody>
                    <a:bodyPr/>
                    <a:lstStyle/>
                    <a:p>
                      <a:pPr indent="0" lvl="0" marL="0" marR="0" rtl="0" algn="l">
                        <a:lnSpc>
                          <a:spcPct val="100000"/>
                        </a:lnSpc>
                        <a:spcBef>
                          <a:spcPts val="0"/>
                        </a:spcBef>
                        <a:spcAft>
                          <a:spcPts val="0"/>
                        </a:spcAft>
                        <a:buClr>
                          <a:schemeClr val="dk1"/>
                        </a:buClr>
                        <a:buSzPts val="700"/>
                        <a:buFont typeface="Arial"/>
                        <a:buNone/>
                      </a:pPr>
                      <a:r>
                        <a:rPr lang="en" sz="700" u="none" cap="none" strike="noStrike">
                          <a:solidFill>
                            <a:schemeClr val="dk1"/>
                          </a:solidFill>
                        </a:rPr>
                        <a:t>Increase the</a:t>
                      </a:r>
                      <a:r>
                        <a:rPr b="1" lang="en" sz="700" u="none" cap="none" strike="noStrike">
                          <a:solidFill>
                            <a:schemeClr val="dk1"/>
                          </a:solidFill>
                        </a:rPr>
                        <a:t> </a:t>
                      </a:r>
                      <a:r>
                        <a:rPr b="1" lang="en" sz="700" u="none" cap="none" strike="noStrike">
                          <a:solidFill>
                            <a:srgbClr val="008B00"/>
                          </a:solidFill>
                        </a:rPr>
                        <a:t>solar power generation capacity up to 25%.</a:t>
                      </a:r>
                      <a:endParaRPr sz="1400" u="none" cap="none" strike="noStrike"/>
                    </a:p>
                  </a:txBody>
                  <a:tcPr marT="0" marB="19050" marR="81000" marL="81000" anchor="ctr">
                    <a:lnL cap="flat" cmpd="sng" w="9525">
                      <a:solidFill>
                        <a:srgbClr val="000000">
                          <a:alpha val="0"/>
                        </a:srgbClr>
                      </a:solidFill>
                      <a:prstDash val="solid"/>
                      <a:round/>
                      <a:headEnd len="sm" w="sm" type="none"/>
                      <a:tailEnd len="sm" w="sm" type="none"/>
                    </a:lnL>
                    <a:lnR cap="flat" cmpd="sng" w="9525">
                      <a:solidFill>
                        <a:srgbClr val="9FC5E8">
                          <a:alpha val="0"/>
                        </a:srgbClr>
                      </a:solidFill>
                      <a:prstDash val="dash"/>
                      <a:round/>
                      <a:headEnd len="sm" w="sm" type="none"/>
                      <a:tailEnd len="sm" w="sm" type="none"/>
                    </a:lnR>
                    <a:lnT cap="flat" cmpd="sng" w="9525">
                      <a:solidFill>
                        <a:srgbClr val="192B65"/>
                      </a:solidFill>
                      <a:prstDash val="solid"/>
                      <a:round/>
                      <a:headEnd len="sm" w="sm" type="none"/>
                      <a:tailEnd len="sm" w="sm" type="none"/>
                    </a:lnT>
                    <a:lnB cap="flat" cmpd="sng" w="9525">
                      <a:solidFill>
                        <a:srgbClr val="192B65"/>
                      </a:solidFill>
                      <a:prstDash val="solid"/>
                      <a:round/>
                      <a:headEnd len="sm" w="sm" type="none"/>
                      <a:tailEnd len="sm" w="sm" type="none"/>
                    </a:lnB>
                    <a:solidFill>
                      <a:srgbClr val="FFD176"/>
                    </a:solidFill>
                  </a:tcPr>
                </a:tc>
              </a:tr>
            </a:tbl>
          </a:graphicData>
        </a:graphic>
      </p:graphicFrame>
      <p:pic>
        <p:nvPicPr>
          <p:cNvPr id="785" name="Google Shape;785;p20"/>
          <p:cNvPicPr preferRelativeResize="0"/>
          <p:nvPr/>
        </p:nvPicPr>
        <p:blipFill rotWithShape="1">
          <a:blip r:embed="rId4">
            <a:alphaModFix/>
          </a:blip>
          <a:srcRect b="0" l="79" r="68" t="0"/>
          <a:stretch/>
        </p:blipFill>
        <p:spPr>
          <a:xfrm>
            <a:off x="163550" y="1427115"/>
            <a:ext cx="242766" cy="247099"/>
          </a:xfrm>
          <a:prstGeom prst="rect">
            <a:avLst/>
          </a:prstGeom>
          <a:noFill/>
          <a:ln>
            <a:noFill/>
          </a:ln>
        </p:spPr>
      </p:pic>
      <p:pic>
        <p:nvPicPr>
          <p:cNvPr id="786" name="Google Shape;786;p20"/>
          <p:cNvPicPr preferRelativeResize="0"/>
          <p:nvPr/>
        </p:nvPicPr>
        <p:blipFill rotWithShape="1">
          <a:blip r:embed="rId5">
            <a:alphaModFix/>
          </a:blip>
          <a:srcRect b="0" l="0" r="0" t="29"/>
          <a:stretch/>
        </p:blipFill>
        <p:spPr>
          <a:xfrm>
            <a:off x="163560" y="1977663"/>
            <a:ext cx="242765" cy="247099"/>
          </a:xfrm>
          <a:prstGeom prst="rect">
            <a:avLst/>
          </a:prstGeom>
          <a:noFill/>
          <a:ln>
            <a:noFill/>
          </a:ln>
        </p:spPr>
      </p:pic>
      <p:pic>
        <p:nvPicPr>
          <p:cNvPr id="787" name="Google Shape;787;p20"/>
          <p:cNvPicPr preferRelativeResize="0"/>
          <p:nvPr/>
        </p:nvPicPr>
        <p:blipFill rotWithShape="1">
          <a:blip r:embed="rId6">
            <a:alphaModFix/>
          </a:blip>
          <a:srcRect b="0" l="0" r="0" t="29"/>
          <a:stretch/>
        </p:blipFill>
        <p:spPr>
          <a:xfrm>
            <a:off x="163560" y="2560328"/>
            <a:ext cx="242765" cy="247099"/>
          </a:xfrm>
          <a:prstGeom prst="rect">
            <a:avLst/>
          </a:prstGeom>
          <a:noFill/>
          <a:ln>
            <a:noFill/>
          </a:ln>
        </p:spPr>
      </p:pic>
      <p:pic>
        <p:nvPicPr>
          <p:cNvPr id="788" name="Google Shape;788;p20"/>
          <p:cNvPicPr preferRelativeResize="0"/>
          <p:nvPr/>
        </p:nvPicPr>
        <p:blipFill rotWithShape="1">
          <a:blip r:embed="rId7">
            <a:alphaModFix/>
          </a:blip>
          <a:srcRect b="0" l="0" r="0" t="29"/>
          <a:stretch/>
        </p:blipFill>
        <p:spPr>
          <a:xfrm>
            <a:off x="163561" y="835451"/>
            <a:ext cx="242765" cy="247099"/>
          </a:xfrm>
          <a:prstGeom prst="rect">
            <a:avLst/>
          </a:prstGeom>
          <a:noFill/>
          <a:ln>
            <a:noFill/>
          </a:ln>
        </p:spPr>
      </p:pic>
      <p:pic>
        <p:nvPicPr>
          <p:cNvPr id="789" name="Google Shape;789;p20"/>
          <p:cNvPicPr preferRelativeResize="0"/>
          <p:nvPr/>
        </p:nvPicPr>
        <p:blipFill rotWithShape="1">
          <a:blip r:embed="rId8">
            <a:alphaModFix/>
          </a:blip>
          <a:srcRect b="0" l="79" r="68" t="0"/>
          <a:stretch/>
        </p:blipFill>
        <p:spPr>
          <a:xfrm>
            <a:off x="163551" y="4238774"/>
            <a:ext cx="242766" cy="247099"/>
          </a:xfrm>
          <a:prstGeom prst="rect">
            <a:avLst/>
          </a:prstGeom>
          <a:noFill/>
          <a:ln>
            <a:noFill/>
          </a:ln>
        </p:spPr>
      </p:pic>
      <p:pic>
        <p:nvPicPr>
          <p:cNvPr id="790" name="Google Shape;790;p20"/>
          <p:cNvPicPr preferRelativeResize="0"/>
          <p:nvPr/>
        </p:nvPicPr>
        <p:blipFill rotWithShape="1">
          <a:blip r:embed="rId9">
            <a:alphaModFix/>
          </a:blip>
          <a:srcRect b="0" l="79" r="68" t="0"/>
          <a:stretch/>
        </p:blipFill>
        <p:spPr>
          <a:xfrm>
            <a:off x="163559" y="4577665"/>
            <a:ext cx="242766" cy="247099"/>
          </a:xfrm>
          <a:prstGeom prst="rect">
            <a:avLst/>
          </a:prstGeom>
          <a:noFill/>
          <a:ln>
            <a:noFill/>
          </a:ln>
        </p:spPr>
      </p:pic>
      <p:pic>
        <p:nvPicPr>
          <p:cNvPr id="791" name="Google Shape;791;p20"/>
          <p:cNvPicPr preferRelativeResize="0"/>
          <p:nvPr/>
        </p:nvPicPr>
        <p:blipFill rotWithShape="1">
          <a:blip r:embed="rId10">
            <a:alphaModFix/>
          </a:blip>
          <a:srcRect b="0" l="79" r="68" t="0"/>
          <a:stretch/>
        </p:blipFill>
        <p:spPr>
          <a:xfrm>
            <a:off x="163559" y="3251063"/>
            <a:ext cx="242766" cy="247099"/>
          </a:xfrm>
          <a:prstGeom prst="rect">
            <a:avLst/>
          </a:prstGeom>
          <a:noFill/>
          <a:ln>
            <a:noFill/>
          </a:ln>
        </p:spPr>
      </p:pic>
      <p:sp>
        <p:nvSpPr>
          <p:cNvPr id="792" name="Google Shape;792;p20"/>
          <p:cNvSpPr txBox="1"/>
          <p:nvPr/>
        </p:nvSpPr>
        <p:spPr>
          <a:xfrm>
            <a:off x="2805000" y="165014"/>
            <a:ext cx="3000000" cy="3156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50"/>
              <a:buFont typeface="Arial"/>
              <a:buNone/>
            </a:pPr>
            <a:r>
              <a:rPr b="1" i="0" lang="en" sz="850" u="none" cap="none" strike="noStrike">
                <a:solidFill>
                  <a:srgbClr val="306F69"/>
                </a:solidFill>
                <a:latin typeface="Arial"/>
                <a:ea typeface="Arial"/>
                <a:cs typeface="Arial"/>
                <a:sym typeface="Arial"/>
              </a:rPr>
              <a:t>Detailed policy levers’ level of effort</a:t>
            </a:r>
            <a:endParaRPr b="0" i="0" sz="850" u="none" cap="none" strike="noStrike">
              <a:solidFill>
                <a:srgbClr val="306F69"/>
              </a:solidFill>
              <a:latin typeface="Arial"/>
              <a:ea typeface="Arial"/>
              <a:cs typeface="Arial"/>
              <a:sym typeface="Arial"/>
            </a:endParaRPr>
          </a:p>
        </p:txBody>
      </p:sp>
      <p:grpSp>
        <p:nvGrpSpPr>
          <p:cNvPr id="793" name="Google Shape;793;p20"/>
          <p:cNvGrpSpPr/>
          <p:nvPr/>
        </p:nvGrpSpPr>
        <p:grpSpPr>
          <a:xfrm>
            <a:off x="161499" y="3828975"/>
            <a:ext cx="246888" cy="246888"/>
            <a:chOff x="170661" y="3632375"/>
            <a:chExt cx="246888" cy="246888"/>
          </a:xfrm>
        </p:grpSpPr>
        <p:pic>
          <p:nvPicPr>
            <p:cNvPr descr="_images/10%20AM/Icons/job_opportunities.png" id="794" name="Google Shape;794;p20"/>
            <p:cNvPicPr preferRelativeResize="0"/>
            <p:nvPr/>
          </p:nvPicPr>
          <p:blipFill rotWithShape="1">
            <a:blip r:embed="rId11">
              <a:alphaModFix/>
            </a:blip>
            <a:srcRect b="0" l="0" r="0" t="0"/>
            <a:stretch/>
          </p:blipFill>
          <p:spPr>
            <a:xfrm>
              <a:off x="170661" y="3632375"/>
              <a:ext cx="246888" cy="246888"/>
            </a:xfrm>
            <a:prstGeom prst="rect">
              <a:avLst/>
            </a:prstGeom>
            <a:noFill/>
            <a:ln>
              <a:noFill/>
            </a:ln>
          </p:spPr>
        </p:pic>
        <p:sp>
          <p:nvSpPr>
            <p:cNvPr id="795" name="Google Shape;795;p20"/>
            <p:cNvSpPr/>
            <p:nvPr/>
          </p:nvSpPr>
          <p:spPr>
            <a:xfrm>
              <a:off x="186456" y="3642282"/>
              <a:ext cx="215400" cy="223500"/>
            </a:xfrm>
            <a:prstGeom prst="ellipse">
              <a:avLst/>
            </a:prstGeom>
            <a:noFill/>
            <a:ln cap="flat" cmpd="sng" w="2857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28"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anchorCtr="0" anchor="t" bIns="0" lIns="91425" spcFirstLastPara="1" rIns="91425" wrap="square" tIns="0">
            <a:noAutofit/>
          </a:bodyPr>
          <a:lstStyle/>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Introduction</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Objective and scope</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Methodology</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Key results</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Methodology</a:t>
            </a:r>
            <a:endParaRPr b="0" i="0" sz="1300" u="none" cap="none" strike="noStrik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cap="flat" cmpd="sng" w="9525">
            <a:solidFill>
              <a:schemeClr val="lt1"/>
            </a:solidFill>
            <a:prstDash val="dot"/>
            <a:round/>
            <a:headEnd len="sm" w="sm" type="none"/>
            <a:tailEnd len="sm" w="sm" type="none"/>
          </a:ln>
        </p:spPr>
      </p:cxnSp>
      <p:sp>
        <p:nvSpPr>
          <p:cNvPr id="231" name="Google Shape;231;p2"/>
          <p:cNvSpPr txBox="1"/>
          <p:nvPr/>
        </p:nvSpPr>
        <p:spPr>
          <a:xfrm>
            <a:off x="6003900" y="1342700"/>
            <a:ext cx="2586600" cy="2657400"/>
          </a:xfrm>
          <a:prstGeom prst="rect">
            <a:avLst/>
          </a:prstGeom>
          <a:noFill/>
          <a:ln>
            <a:noFill/>
          </a:ln>
        </p:spPr>
        <p:txBody>
          <a:bodyPr anchorCtr="0" anchor="t" bIns="0" lIns="91425" spcFirstLastPara="1" rIns="91425" wrap="square" tIns="0">
            <a:noAutofit/>
          </a:bodyPr>
          <a:lstStyle/>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Introduction</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Objective</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Methodology</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Key results</a:t>
            </a:r>
            <a:endParaRPr b="0" i="0" sz="1300" u="none" cap="none" strike="noStrike">
              <a:solidFill>
                <a:schemeClr val="dk2"/>
              </a:solidFill>
              <a:latin typeface="Montserrat"/>
              <a:ea typeface="Montserrat"/>
              <a:cs typeface="Montserrat"/>
              <a:sym typeface="Montserrat"/>
            </a:endParaRPr>
          </a:p>
          <a:p>
            <a:pPr indent="-311150" lvl="0" marL="457200" marR="0" rtl="0" algn="l">
              <a:lnSpc>
                <a:spcPct val="300000"/>
              </a:lnSpc>
              <a:spcBef>
                <a:spcPts val="0"/>
              </a:spcBef>
              <a:spcAft>
                <a:spcPts val="0"/>
              </a:spcAft>
              <a:buClr>
                <a:schemeClr val="dk2"/>
              </a:buClr>
              <a:buSzPts val="1300"/>
              <a:buFont typeface="Montserrat"/>
              <a:buAutoNum type="arabicPeriod"/>
            </a:pPr>
            <a:r>
              <a:rPr b="0" i="0" lang="en" sz="1300" u="none" cap="none" strike="noStrike">
                <a:solidFill>
                  <a:schemeClr val="dk2"/>
                </a:solidFill>
                <a:latin typeface="Montserrat"/>
                <a:ea typeface="Montserrat"/>
                <a:cs typeface="Montserrat"/>
                <a:sym typeface="Montserrat"/>
              </a:rPr>
              <a:t>Methodology</a:t>
            </a:r>
            <a:endParaRPr b="0" i="0" sz="1300" u="none" cap="none" strike="noStrik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none">
            <a:spAutoFit/>
          </a:bodyPr>
          <a:lstStyle/>
          <a:p>
            <a:pPr>
              <a:lnSpc>
                <a:spcPct val="80000"/>
              </a:lnSpc>
            </a:pPr>
            <a:r>
              <a:rPr sz="2200" b="1">
                <a:solidFill>
                  <a:srgbClr val="000000"/>
                </a:solidFill>
                <a:latin typeface="Montserrat"/>
              </a:rPr>
              <a:t>Municipal service costs</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none">
            <a:spAutoFit/>
          </a:bodyPr>
          <a:lstStyle/>
          <a:p>
            <a:pPr>
              <a:lnSpc>
                <a:spcPct val="80000"/>
              </a:lnSpc>
            </a:pPr>
            <a:r>
              <a:rPr sz="2200" b="1">
                <a:solidFill>
                  <a:srgbClr val="000000"/>
                </a:solidFill>
                <a:latin typeface="Montserrat"/>
              </a:rPr>
              <a:t>Capital investment costs</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none">
            <a:spAutoFit/>
          </a:bodyPr>
          <a:lstStyle/>
          <a:p>
            <a:pPr>
              <a:lnSpc>
                <a:spcPct val="80000"/>
              </a:lnSpc>
            </a:pPr>
            <a:r>
              <a:rPr sz="2200" b="1">
                <a:solidFill>
                  <a:srgbClr val="000000"/>
                </a:solidFill>
                <a:latin typeface="Montserrat"/>
              </a:rPr>
              <a:t>Population exposed to flooding</a:t>
            </a:r>
          </a:p>
        </p:txBody>
      </p:sp>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none">
            <a:spAutoFit/>
          </a:bodyPr>
          <a:lstStyle/>
          <a:p>
            <a:pPr>
              <a:lnSpc>
                <a:spcPct val="80000"/>
              </a:lnSpc>
            </a:pPr>
            <a:r>
              <a:rPr sz="2200" b="1">
                <a:solidFill>
                  <a:srgbClr val="000000"/>
                </a:solidFill>
                <a:latin typeface="Montserrat"/>
              </a:rPr>
              <a:t>Carbon emissions per capita</a:t>
            </a:r>
          </a:p>
        </p:txBody>
      </p:sp>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none">
            <a:spAutoFit/>
          </a:bodyPr>
          <a:lstStyle/>
          <a:p>
            <a:pPr>
              <a:lnSpc>
                <a:spcPct val="80000"/>
              </a:lnSpc>
            </a:pPr>
            <a:r>
              <a:rPr sz="2200" b="1">
                <a:solidFill>
                  <a:srgbClr val="000000"/>
                </a:solidFill>
                <a:latin typeface="Montserrat"/>
              </a:rPr>
              <a:t>Energy consumption per capita</a:t>
            </a:r>
          </a:p>
        </p:txBody>
      </p:sp>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3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3_nbs_hazard.png"/>
          <p:cNvPicPr>
            <a:picLocks noChangeAspect="1"/>
          </p:cNvPicPr>
          <p:nvPr/>
        </p:nvPicPr>
        <p:blipFill>
          <a:blip r:embed="rId4"/>
          <a:stretch>
            <a:fillRect/>
          </a:stretch>
        </p:blipFill>
        <p:spPr>
          <a:xfrm>
            <a:off x="6080760" y="1508760"/>
            <a:ext cx="2487168" cy="2295144"/>
          </a:xfrm>
          <a:prstGeom prst="rect">
            <a:avLst/>
          </a:prstGeom>
        </p:spPr>
      </p:pic>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4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4_nbs_hazard.png"/>
          <p:cNvPicPr>
            <a:picLocks noChangeAspect="1"/>
          </p:cNvPicPr>
          <p:nvPr/>
        </p:nvPicPr>
        <p:blipFill>
          <a:blip r:embed="rId4"/>
          <a:stretch>
            <a:fillRect/>
          </a:stretch>
        </p:blipFill>
        <p:spPr>
          <a:xfrm>
            <a:off x="6080760" y="1508760"/>
            <a:ext cx="2487168" cy="2295144"/>
          </a:xfrm>
          <a:prstGeom prst="rect">
            <a:avLst/>
          </a:prstGeom>
        </p:spPr>
      </p:pic>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5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5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nbs_hazard.png"/>
          <p:cNvPicPr>
            <a:picLocks noChangeAspect="1"/>
          </p:cNvPicPr>
          <p:nvPr/>
        </p:nvPicPr>
        <p:blipFill>
          <a:blip r:embed="rId4"/>
          <a:stretch>
            <a:fillRect/>
          </a:stretch>
        </p:blipFill>
        <p:spPr>
          <a:xfrm>
            <a:off x="6080760" y="1508760"/>
            <a:ext cx="2487168" cy="22951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chemeClr val="dk1"/>
                </a:solidFill>
                <a:latin typeface="Montserrat"/>
                <a:ea typeface="Montserrat"/>
                <a:cs typeface="Montserrat"/>
                <a:sym typeface="Montserrat"/>
              </a:rPr>
              <a:t>Introduction</a:t>
            </a:r>
            <a:endParaRPr b="1" i="0" sz="3000" u="none" cap="none" strike="noStrik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chemeClr val="dk1"/>
                </a:solidFill>
                <a:latin typeface="Montserrat"/>
                <a:ea typeface="Montserrat"/>
                <a:cs typeface="Montserrat"/>
                <a:sym typeface="Montserrat"/>
              </a:rPr>
              <a:t>1</a:t>
            </a:r>
            <a:endParaRPr b="1" i="0" sz="3000" u="none" cap="none" strike="noStrik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none">
            <a:spAutoFit/>
          </a:bodyPr>
          <a:lstStyle/>
          <a:p>
            <a:pPr algn="ctr">
              <a:lnSpc>
                <a:spcPct val="115000"/>
              </a:lnSpc>
            </a:pPr>
            <a:r>
              <a:rPr sz="950" b="0">
                <a:solidFill>
                  <a:srgbClr val="000000"/>
                </a:solidFill>
                <a:latin typeface="Montserrat Medium"/>
              </a:rPr>
              <a:t>This section includes on overview of Bishkek’s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none" anchor="ctr">
            <a:spAutoFit/>
          </a:bodyPr>
          <a:lstStyle/>
          <a:p>
            <a:pPr algn="ctr">
              <a:lnSpc>
                <a:spcPct val="100000"/>
              </a:lnSpc>
            </a:pPr>
            <a:r>
              <a:rPr sz="750" b="1">
                <a:solidFill>
                  <a:srgbClr val="000000"/>
                </a:solidFill>
                <a:latin typeface="Montserrat"/>
              </a:rPr>
              <a:t>Bishkek</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cap="flat" cmpd="sng" w="9525">
            <a:solidFill>
              <a:schemeClr val="dk1"/>
            </a:solidFill>
            <a:prstDash val="dot"/>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cap="flat" cmpd="sng" w="9525">
            <a:solidFill>
              <a:schemeClr val="dk1"/>
            </a:solidFill>
            <a:prstDash val="dot"/>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cap="flat" cmpd="sng" w="9525">
            <a:solidFill>
              <a:schemeClr val="dk1"/>
            </a:solidFill>
            <a:prstDash val="dot"/>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b="0" l="0" r="0" t="0"/>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b="0" l="0" r="0" t="0"/>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b="0" l="0" r="0" t="0"/>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anchorCtr="0" anchor="ctr" bIns="68575" lIns="68575" spcFirstLastPara="1" rIns="68575" wrap="square" tIns="68575">
            <a:spAutoFit/>
          </a:bodyPr>
          <a:lstStyle/>
          <a:p>
            <a:pPr indent="0" lvl="0" marL="0" marR="0" rtl="0" algn="ctr">
              <a:lnSpc>
                <a:spcPct val="100000"/>
              </a:lnSpc>
              <a:spcBef>
                <a:spcPts val="0"/>
              </a:spcBef>
              <a:spcAft>
                <a:spcPts val="0"/>
              </a:spcAft>
              <a:buClr>
                <a:srgbClr val="000000"/>
              </a:buClr>
              <a:buSzPts val="1300"/>
              <a:buFont typeface="Arial"/>
              <a:buNone/>
            </a:pPr>
            <a:r>
              <a:rPr b="1" lang="en">
                <a:solidFill>
                  <a:schemeClr val="dk2"/>
                </a:solidFill>
                <a:latin typeface="Montserrat"/>
                <a:ea typeface="Montserrat"/>
                <a:cs typeface="Montserrat"/>
                <a:sym typeface="Montserrat"/>
              </a:rPr>
              <a:t>BAU Scenario</a:t>
            </a:r>
            <a:endParaRPr b="1" i="0" sz="1400" u="none" cap="none" strike="noStrik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anchorCtr="0" anchor="ctr" bIns="68575" lIns="68575" spcFirstLastPara="1" rIns="68575" wrap="square" tIns="68575">
            <a:spAutoFit/>
          </a:bodyPr>
          <a:lstStyle/>
          <a:p>
            <a:pPr indent="0" lvl="0" marL="0" rtl="0" algn="ctr">
              <a:spcBef>
                <a:spcPts val="0"/>
              </a:spcBef>
              <a:spcAft>
                <a:spcPts val="0"/>
              </a:spcAft>
              <a:buClr>
                <a:schemeClr val="dk1"/>
              </a:buClr>
              <a:buSzPts val="1100"/>
              <a:buFont typeface="Arial"/>
              <a:buNone/>
            </a:pPr>
            <a:r>
              <a:rPr b="1" lang="en">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chemeClr val="dk1"/>
              </a:buClr>
              <a:buSzPts val="800"/>
              <a:buFont typeface="Arial"/>
              <a:buNone/>
            </a:pPr>
            <a:r>
              <a:rPr b="1" lang="en">
                <a:solidFill>
                  <a:schemeClr val="dk2"/>
                </a:solidFill>
                <a:latin typeface="Montserrat"/>
                <a:ea typeface="Montserrat"/>
                <a:cs typeface="Montserrat"/>
                <a:sym typeface="Montserrat"/>
              </a:rPr>
              <a:t>Proposed Scenario</a:t>
            </a:r>
            <a:endParaRPr b="1" i="0" sz="1400" u="none" cap="none" strike="noStrik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b="0" i="0" sz="800" u="none" cap="none" strike="noStrik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b="0" i="0" sz="800" u="none" cap="none" strike="noStrik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b="0" i="0" sz="800" u="none" cap="none" strike="noStrik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258" name="Google Shape;258;p4"/>
          <p:cNvSpPr txBox="1"/>
          <p:nvPr/>
        </p:nvSpPr>
        <p:spPr>
          <a:xfrm>
            <a:off x="598850" y="538188"/>
            <a:ext cx="25701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Urban growth</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scenarios</a:t>
            </a:r>
            <a:endParaRPr b="1" i="0" sz="2200" u="none" cap="none" strike="noStrik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indent="0" lvl="0" marL="0" rtl="0" algn="l">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anchorCtr="0" anchor="b" bIns="91425" lIns="91425" spcFirstLastPara="1" rIns="91425" wrap="square" tIns="91425">
            <a:noAutofit/>
          </a:bodyPr>
          <a:lstStyle/>
          <a:p>
            <a:pPr indent="0" lvl="0" marL="0" marR="0" rtl="0" algn="l">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b="0" i="0" sz="800" u="none" cap="none" strike="noStrike">
              <a:solidFill>
                <a:schemeClr val="dk1"/>
              </a:solidFill>
              <a:latin typeface="Montserrat"/>
              <a:ea typeface="Montserrat"/>
              <a:cs typeface="Montserrat"/>
              <a:sym typeface="Montserrat"/>
            </a:endParaRPr>
          </a:p>
          <a:p>
            <a:pPr indent="0" lvl="0" marL="0" marR="0" rtl="0" algn="l">
              <a:lnSpc>
                <a:spcPct val="115000"/>
              </a:lnSpc>
              <a:spcBef>
                <a:spcPts val="1200"/>
              </a:spcBef>
              <a:spcAft>
                <a:spcPts val="1200"/>
              </a:spcAft>
              <a:buClr>
                <a:srgbClr val="000000"/>
              </a:buClr>
              <a:buSzPts val="800"/>
              <a:buFont typeface="Arial"/>
              <a:buNone/>
            </a:pPr>
            <a:r>
              <a:rPr b="1" lang="en" sz="800">
                <a:solidFill>
                  <a:schemeClr val="dk1"/>
                </a:solidFill>
                <a:latin typeface="Montserrat"/>
                <a:ea typeface="Montserrat"/>
                <a:cs typeface="Montserrat"/>
                <a:sym typeface="Montserrat"/>
              </a:rPr>
              <a:t>Policy levers</a:t>
            </a:r>
            <a:r>
              <a:rPr b="1" i="0" lang="en" sz="800" u="none" cap="none" strike="noStrik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a:t>
            </a:r>
            <a:r>
              <a:rPr lang="en" sz="800">
                <a:solidFill>
                  <a:schemeClr val="dk1"/>
                </a:solidFill>
                <a:latin typeface="Montserrat"/>
                <a:ea typeface="Montserrat"/>
                <a:cs typeface="Montserrat"/>
                <a:sym typeface="Montserrat"/>
              </a:rPr>
              <a:t>literature</a:t>
            </a:r>
            <a:r>
              <a:rPr lang="en" sz="800">
                <a:solidFill>
                  <a:schemeClr val="dk1"/>
                </a:solidFill>
                <a:latin typeface="Montserrat"/>
                <a:ea typeface="Montserrat"/>
                <a:cs typeface="Montserrat"/>
                <a:sym typeface="Montserrat"/>
              </a:rPr>
              <a:t>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anchorCtr="0" anchor="b" bIns="91425" lIns="91425" spcFirstLastPara="1" rIns="91425" wrap="square" tIns="91425">
            <a:noAutofit/>
          </a:bodyPr>
          <a:lstStyle/>
          <a:p>
            <a:pPr indent="0" lvl="0" marL="0" marR="0" rtl="0" algn="l">
              <a:lnSpc>
                <a:spcPct val="115000"/>
              </a:lnSpc>
              <a:spcBef>
                <a:spcPts val="400"/>
              </a:spcBef>
              <a:spcAft>
                <a:spcPts val="1200"/>
              </a:spcAft>
              <a:buClr>
                <a:srgbClr val="000000"/>
              </a:buClr>
              <a:buSzPts val="800"/>
              <a:buFont typeface="Arial"/>
              <a:buNone/>
            </a:pPr>
            <a:r>
              <a:rPr b="1" i="1" lang="en" sz="800">
                <a:solidFill>
                  <a:schemeClr val="dk1"/>
                </a:solidFill>
                <a:latin typeface="Montserrat"/>
                <a:ea typeface="Montserrat"/>
                <a:cs typeface="Montserrat"/>
                <a:sym typeface="Montserrat"/>
              </a:rPr>
              <a:t>The figures below</a:t>
            </a:r>
            <a:r>
              <a:rPr b="1" i="1" lang="en" sz="800" u="none" cap="none" strike="noStrike">
                <a:solidFill>
                  <a:schemeClr val="dk1"/>
                </a:solidFill>
                <a:latin typeface="Montserrat"/>
                <a:ea typeface="Montserrat"/>
                <a:cs typeface="Montserrat"/>
                <a:sym typeface="Montserrat"/>
              </a:rPr>
              <a:t> </a:t>
            </a:r>
            <a:r>
              <a:rPr i="1" lang="en" sz="800">
                <a:solidFill>
                  <a:schemeClr val="dk1"/>
                </a:solidFill>
                <a:latin typeface="Montserrat"/>
                <a:ea typeface="Montserrat"/>
                <a:cs typeface="Montserrat"/>
                <a:sym typeface="Montserrat"/>
              </a:rPr>
              <a:t>show examples of policy levers: nature based solutions, improved public transit, and infill development. </a:t>
            </a:r>
            <a:endParaRPr b="0" i="1" sz="800" u="none" cap="none" strike="noStrik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270" name="Google Shape;270;p5"/>
          <p:cNvSpPr txBox="1"/>
          <p:nvPr/>
        </p:nvSpPr>
        <p:spPr>
          <a:xfrm>
            <a:off x="598850" y="766788"/>
            <a:ext cx="2570100" cy="270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lang="en" sz="2200">
                <a:solidFill>
                  <a:schemeClr val="dk1"/>
                </a:solidFill>
                <a:latin typeface="Montserrat"/>
                <a:ea typeface="Montserrat"/>
                <a:cs typeface="Montserrat"/>
                <a:sym typeface="Montserrat"/>
              </a:rPr>
              <a:t>Policy levers</a:t>
            </a:r>
            <a:endParaRPr b="1" i="0" sz="2200" u="none" cap="none" strike="noStrik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anchorCtr="0" anchor="b" bIns="91425" lIns="91425" spcFirstLastPara="1" rIns="91425" wrap="square" tIns="91425">
            <a:noAutofit/>
          </a:bodyPr>
          <a:lstStyle/>
          <a:p>
            <a:pPr indent="0" lvl="0" marL="0" rtl="0" algn="l">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b="1" sz="800">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cap="flat" cmpd="sng" w="9525">
            <a:solidFill>
              <a:schemeClr val="dk2"/>
            </a:solidFill>
            <a:prstDash val="solid"/>
            <a:round/>
            <a:headEnd len="sm" w="sm" type="none"/>
            <a:tailEnd len="sm" w="sm" type="none"/>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cap="flat" cmpd="sng" w="9525">
            <a:solidFill>
              <a:schemeClr val="dk2"/>
            </a:solidFill>
            <a:prstDash val="solid"/>
            <a:round/>
            <a:headEnd len="sm" w="sm" type="none"/>
            <a:tailEnd len="sm" w="sm" type="none"/>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b="1" lang="en" sz="800">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Clr>
                <a:schemeClr val="dk1"/>
              </a:buClr>
              <a:buSzPts val="1100"/>
              <a:buFont typeface="Arial"/>
              <a:buNone/>
            </a:pPr>
            <a:r>
              <a:t/>
            </a:r>
            <a:endParaRPr sz="800">
              <a:solidFill>
                <a:schemeClr val="dk1"/>
              </a:solidFill>
              <a:latin typeface="Montserrat"/>
              <a:ea typeface="Montserrat"/>
              <a:cs typeface="Montserrat"/>
              <a:sym typeface="Montserrat"/>
            </a:endParaRPr>
          </a:p>
          <a:p>
            <a:pPr indent="0" lvl="0" marL="0" rtl="0" algn="l">
              <a:lnSpc>
                <a:spcPct val="115000"/>
              </a:lnSpc>
              <a:spcBef>
                <a:spcPts val="1200"/>
              </a:spcBef>
              <a:spcAft>
                <a:spcPts val="1200"/>
              </a:spcAft>
              <a:buClr>
                <a:schemeClr val="dk1"/>
              </a:buClr>
              <a:buSzPts val="1100"/>
              <a:buFont typeface="Arial"/>
              <a:buNone/>
            </a:pPr>
            <a:r>
              <a:t/>
            </a:r>
            <a:endParaRPr sz="800">
              <a:solidFill>
                <a:schemeClr val="dk1"/>
              </a:solidFill>
              <a:latin typeface="Montserrat"/>
              <a:ea typeface="Montserrat"/>
              <a:cs typeface="Montserrat"/>
              <a:sym typeface="Montserrat"/>
            </a:endParaRPr>
          </a:p>
        </p:txBody>
      </p:sp>
      <p:cxnSp>
        <p:nvCxnSpPr>
          <p:cNvPr id="281" name="Google Shape;281;p6"/>
          <p:cNvCxnSpPr/>
          <p:nvPr/>
        </p:nvCxnSpPr>
        <p:spPr>
          <a:xfrm rot="10800000">
            <a:off x="4385830" y="3993150"/>
            <a:ext cx="5400" cy="723600"/>
          </a:xfrm>
          <a:prstGeom prst="straightConnector1">
            <a:avLst/>
          </a:prstGeom>
          <a:noFill/>
          <a:ln cap="flat" cmpd="sng" w="9525">
            <a:solidFill>
              <a:srgbClr val="E82265"/>
            </a:solidFill>
            <a:prstDash val="solid"/>
            <a:round/>
            <a:headEnd len="sm" w="sm" type="none"/>
            <a:tailEnd len="sm" w="sm" type="none"/>
          </a:ln>
        </p:spPr>
      </p:cxnSp>
      <p:cxnSp>
        <p:nvCxnSpPr>
          <p:cNvPr id="282" name="Google Shape;282;p6"/>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283" name="Google Shape;283;p6"/>
          <p:cNvSpPr txBox="1"/>
          <p:nvPr/>
        </p:nvSpPr>
        <p:spPr>
          <a:xfrm>
            <a:off x="598850" y="766788"/>
            <a:ext cx="2570100" cy="270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lang="en" sz="2200">
                <a:solidFill>
                  <a:schemeClr val="dk1"/>
                </a:solidFill>
                <a:latin typeface="Montserrat"/>
                <a:ea typeface="Montserrat"/>
                <a:cs typeface="Montserrat"/>
                <a:sym typeface="Montserrat"/>
              </a:rPr>
              <a:t>Indicators</a:t>
            </a:r>
            <a:endParaRPr b="1" i="0" sz="2200" u="none" cap="none" strike="noStrik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b="1" lang="en" sz="800">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indent="0" lvl="0" marL="0" marR="0" rtl="0" algn="l">
              <a:lnSpc>
                <a:spcPct val="115000"/>
              </a:lnSpc>
              <a:spcBef>
                <a:spcPts val="1200"/>
              </a:spcBef>
              <a:spcAft>
                <a:spcPts val="1200"/>
              </a:spcAft>
              <a:buClr>
                <a:srgbClr val="000000"/>
              </a:buClr>
              <a:buSzPts val="800"/>
              <a:buFont typeface="Arial"/>
              <a:buNone/>
            </a:pPr>
            <a:r>
              <a:t/>
            </a:r>
            <a:endParaRPr b="1" sz="800">
              <a:solidFill>
                <a:schemeClr val="dk1"/>
              </a:solidFill>
              <a:latin typeface="Montserrat"/>
              <a:ea typeface="Montserrat"/>
              <a:cs typeface="Montserrat"/>
              <a:sym typeface="Montserrat"/>
            </a:endParaRPr>
          </a:p>
        </p:txBody>
      </p:sp>
      <p:sp>
        <p:nvSpPr>
          <p:cNvPr id="285" name="TextBox 284"/>
          <p:cNvSpPr txBox="1"/>
          <p:nvPr/>
        </p:nvSpPr>
        <p:spPr>
          <a:xfrm>
            <a:off x="594360" y="539496"/>
            <a:ext cx="3337560" cy="813816"/>
          </a:xfrm>
          <a:prstGeom prst="rect">
            <a:avLst/>
          </a:prstGeom>
          <a:noFill/>
        </p:spPr>
        <p:txBody>
          <a:bodyPr wrap="none">
            <a:spAutoFit/>
          </a:bodyPr>
          <a:lstStyle/>
          <a:p>
            <a:pPr>
              <a:lnSpc>
                <a:spcPct val="80000"/>
              </a:lnSpc>
            </a:pPr>
            <a:r>
              <a:rPr sz="2200" b="0">
                <a:solidFill>
                  <a:srgbClr val="000000"/>
                </a:solidFill>
                <a:latin typeface="Montserrat Bold"/>
              </a:rPr>
              <a:t>Urbanization trends in Bishkek</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cap="none" strike="noStrike">
              <a:solidFill>
                <a:schemeClr val="dk1"/>
              </a:solidFill>
              <a:latin typeface="Montserrat Medium"/>
              <a:ea typeface="Montserrat Medium"/>
              <a:cs typeface="Montserrat Medium"/>
              <a:sym typeface="Montserrat Medium"/>
            </a:endParaRPr>
          </a:p>
          <a:p>
            <a:pPr indent="0" lvl="0" marL="0" marR="0" rtl="0" algn="l">
              <a:lnSpc>
                <a:spcPct val="115000"/>
              </a:lnSpc>
              <a:spcBef>
                <a:spcPts val="0"/>
              </a:spcBef>
              <a:spcAft>
                <a:spcPts val="0"/>
              </a:spcAft>
              <a:buClr>
                <a:srgbClr val="000000"/>
              </a:buClr>
              <a:buSzPts val="800"/>
              <a:buFont typeface="Arial"/>
              <a:buNone/>
            </a:pPr>
            <a:r>
              <a:t/>
            </a:r>
            <a:endParaRPr sz="11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b="0" i="0" sz="1100" u="none" cap="none" strike="noStrik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sp>
        <p:nvSpPr>
          <p:cNvPr id="291" name="TextBox 290"/>
          <p:cNvSpPr txBox="1"/>
          <p:nvPr/>
        </p:nvSpPr>
        <p:spPr>
          <a:xfrm>
            <a:off x="594360" y="539496"/>
            <a:ext cx="2569464" cy="539496"/>
          </a:xfrm>
          <a:prstGeom prst="rect">
            <a:avLst/>
          </a:prstGeom>
          <a:noFill/>
        </p:spPr>
        <p:txBody>
          <a:bodyPr wrap="none">
            <a:spAutoFit/>
          </a:bodyPr>
          <a:lstStyle/>
          <a:p>
            <a:pPr>
              <a:lnSpc>
                <a:spcPct val="80000"/>
              </a:lnSpc>
            </a:pPr>
            <a:r>
              <a:rPr sz="2200" b="1">
                <a:solidFill>
                  <a:srgbClr val="000000"/>
                </a:solidFill>
                <a:latin typeface="Montserrat"/>
              </a:rPr>
              <a:t>Bishkek</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b="0" i="0" sz="700" u="none" cap="none" strike="noStrik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b="1" lang="en" sz="800">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b="1" lang="en" sz="800">
                <a:solidFill>
                  <a:schemeClr val="dk1"/>
                </a:solidFill>
                <a:latin typeface="Montserrat"/>
                <a:ea typeface="Montserrat"/>
                <a:cs typeface="Montserrat"/>
                <a:sym typeface="Montserrat"/>
              </a:rPr>
              <a:t> </a:t>
            </a:r>
            <a:endParaRPr b="1" sz="800">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b="0" i="0" sz="700" u="none" cap="none" strike="noStrik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b="0" i="0" sz="700" u="none" cap="none" strike="noStrik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b="0" i="0" sz="700" u="none" cap="none" strike="noStrik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cap="flat" cmpd="sng" w="9525">
            <a:solidFill>
              <a:srgbClr val="D9D9D9"/>
            </a:solidFill>
            <a:prstDash val="solid"/>
            <a:round/>
            <a:headEnd len="sm" w="sm" type="none"/>
            <a:tailEnd len="sm" w="sm" type="none"/>
          </a:ln>
        </p:spPr>
      </p:cxnSp>
      <p:sp>
        <p:nvSpPr>
          <p:cNvPr id="304" name="Google Shape;304;p8"/>
          <p:cNvSpPr txBox="1"/>
          <p:nvPr/>
        </p:nvSpPr>
        <p:spPr>
          <a:xfrm>
            <a:off x="618328" y="505450"/>
            <a:ext cx="4471500" cy="5418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UP:</a:t>
            </a:r>
            <a:endParaRPr b="1" i="0" sz="2200" u="none" cap="none" strike="noStrike">
              <a:solidFill>
                <a:schemeClr val="dk1"/>
              </a:solidFill>
              <a:latin typeface="Montserrat"/>
              <a:ea typeface="Montserrat"/>
              <a:cs typeface="Montserrat"/>
              <a:sym typeface="Montserrat"/>
            </a:endParaRPr>
          </a:p>
          <a:p>
            <a:pPr indent="0" lvl="0" marL="0" marR="0" rtl="0" algn="l">
              <a:lnSpc>
                <a:spcPct val="80000"/>
              </a:lnSpc>
              <a:spcBef>
                <a:spcPts val="0"/>
              </a:spcBef>
              <a:spcAft>
                <a:spcPts val="0"/>
              </a:spcAft>
              <a:buClr>
                <a:srgbClr val="000000"/>
              </a:buClr>
              <a:buSzPts val="2200"/>
              <a:buFont typeface="Arial"/>
              <a:buNone/>
            </a:pPr>
            <a:r>
              <a:rPr b="1" i="0" lang="en" sz="2200" u="none" cap="none" strike="noStrike">
                <a:solidFill>
                  <a:schemeClr val="dk1"/>
                </a:solidFill>
                <a:latin typeface="Montserrat"/>
                <a:ea typeface="Montserrat"/>
                <a:cs typeface="Montserrat"/>
                <a:sym typeface="Montserrat"/>
              </a:rPr>
              <a:t>How it works?</a:t>
            </a:r>
            <a:endParaRPr b="1" i="0" sz="2200" u="none" cap="none" strike="noStrik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cap="flat" cmpd="sng" w="9525">
              <a:solidFill>
                <a:srgbClr val="595959"/>
              </a:solidFill>
              <a:prstDash val="solid"/>
              <a:round/>
              <a:headEnd len="sm" w="sm" type="none"/>
              <a:tailEnd len="sm" w="sm" type="none"/>
            </a:ln>
          </p:spPr>
        </p:cxnSp>
        <p:cxnSp>
          <p:nvCxnSpPr>
            <p:cNvPr id="309" name="Google Shape;309;p8"/>
            <p:cNvCxnSpPr>
              <a:stCxn id="307" idx="3"/>
              <a:endCxn id="307" idx="1"/>
            </p:cNvCxnSpPr>
            <p:nvPr/>
          </p:nvCxnSpPr>
          <p:spPr>
            <a:xfrm>
              <a:off x="3402400" y="2833738"/>
              <a:ext cx="0" cy="433500"/>
            </a:xfrm>
            <a:prstGeom prst="straightConnector1">
              <a:avLst/>
            </a:prstGeom>
            <a:noFill/>
            <a:ln cap="flat" cmpd="sng" w="9525">
              <a:solidFill>
                <a:srgbClr val="595959"/>
              </a:solidFill>
              <a:prstDash val="solid"/>
              <a:round/>
              <a:headEnd len="sm" w="sm" type="none"/>
              <a:tailEnd len="sm" w="sm" type="none"/>
            </a:ln>
          </p:spPr>
        </p:cxnSp>
        <p:sp>
          <p:nvSpPr>
            <p:cNvPr id="310" name="Google Shape;310;p8"/>
            <p:cNvSpPr/>
            <p:nvPr/>
          </p:nvSpPr>
          <p:spPr>
            <a:xfrm>
              <a:off x="3122222" y="3204275"/>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01</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02</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03</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cap="flat" cmpd="sng" w="9525">
              <a:solidFill>
                <a:srgbClr val="595959"/>
              </a:solidFill>
              <a:prstDash val="solid"/>
              <a:round/>
              <a:headEnd len="sm" w="sm" type="none"/>
              <a:tailEnd len="sm" w="sm" type="none"/>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cap="flat" cmpd="sng" w="9525">
              <a:solidFill>
                <a:srgbClr val="595959"/>
              </a:solidFill>
              <a:prstDash val="solid"/>
              <a:round/>
              <a:headEnd len="sm" w="sm" type="none"/>
              <a:tailEnd len="sm" w="sm" type="none"/>
            </a:ln>
          </p:spPr>
        </p:cxnSp>
        <p:sp>
          <p:nvSpPr>
            <p:cNvPr id="331" name="Google Shape;331;p8"/>
            <p:cNvSpPr/>
            <p:nvPr/>
          </p:nvSpPr>
          <p:spPr>
            <a:xfrm>
              <a:off x="3122222" y="3204275"/>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05</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04</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06</a:t>
            </a:r>
            <a:endParaRPr b="0" i="0" sz="1200" u="none" cap="none" strike="noStrik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cap="flat" cmpd="sng" w="9525">
              <a:solidFill>
                <a:srgbClr val="1B4C7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Montserrat SemiBold"/>
                <a:ea typeface="Montserrat SemiBold"/>
                <a:cs typeface="Montserrat SemiBold"/>
                <a:sym typeface="Montserrat SemiBold"/>
              </a:rPr>
              <a:t>07</a:t>
            </a:r>
            <a:endParaRPr b="0" i="0" sz="1200" u="none" cap="none" strike="noStrik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Montserrat SemiBold"/>
                <a:ea typeface="Montserrat SemiBold"/>
                <a:cs typeface="Montserrat SemiBold"/>
                <a:sym typeface="Montserrat SemiBold"/>
              </a:rPr>
              <a:t>Literature review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55" name="Google Shape;355;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56" name="Google Shape;356;p8"/>
          <p:cNvSpPr txBox="1"/>
          <p:nvPr/>
        </p:nvSpPr>
        <p:spPr>
          <a:xfrm>
            <a:off x="1670635" y="3710228"/>
            <a:ext cx="8979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59" name="Google Shape;359;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60" name="Google Shape;360;p8"/>
          <p:cNvSpPr txBox="1"/>
          <p:nvPr/>
        </p:nvSpPr>
        <p:spPr>
          <a:xfrm>
            <a:off x="477851" y="3270878"/>
            <a:ext cx="993900" cy="538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64" name="Google Shape;364;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65" name="Google Shape;365;p8"/>
          <p:cNvSpPr txBox="1"/>
          <p:nvPr/>
        </p:nvSpPr>
        <p:spPr>
          <a:xfrm>
            <a:off x="3980698" y="3710228"/>
            <a:ext cx="8979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68" name="Google Shape;368;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69" name="Google Shape;369;p8"/>
          <p:cNvSpPr txBox="1"/>
          <p:nvPr/>
        </p:nvSpPr>
        <p:spPr>
          <a:xfrm>
            <a:off x="3980698" y="3954203"/>
            <a:ext cx="993900" cy="969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b="0" i="0" sz="700" u="none" cap="none" strike="noStrik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73" name="Google Shape;373;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74" name="Google Shape;374;p8"/>
          <p:cNvSpPr txBox="1"/>
          <p:nvPr/>
        </p:nvSpPr>
        <p:spPr>
          <a:xfrm>
            <a:off x="6473575" y="3710228"/>
            <a:ext cx="8979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77" name="Google Shape;377;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
        <p:nvSpPr>
          <p:cNvPr id="378" name="Google Shape;378;p8"/>
          <p:cNvSpPr txBox="1"/>
          <p:nvPr/>
        </p:nvSpPr>
        <p:spPr>
          <a:xfrm>
            <a:off x="7747105" y="3059120"/>
            <a:ext cx="1105800" cy="156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cap="flat" cmpd="sng" w="19050">
              <a:solidFill>
                <a:schemeClr val="dk1"/>
              </a:solidFill>
              <a:prstDash val="solid"/>
              <a:round/>
              <a:headEnd len="sm" w="sm" type="none"/>
              <a:tailEnd len="sm" w="sm" type="none"/>
            </a:ln>
          </p:spPr>
        </p:cxnSp>
        <p:cxnSp>
          <p:nvCxnSpPr>
            <p:cNvPr id="381" name="Google Shape;381;p8"/>
            <p:cNvCxnSpPr/>
            <p:nvPr/>
          </p:nvCxnSpPr>
          <p:spPr>
            <a:xfrm rot="10800000">
              <a:off x="1496400" y="2721250"/>
              <a:ext cx="2400" cy="454200"/>
            </a:xfrm>
            <a:prstGeom prst="straightConnector1">
              <a:avLst/>
            </a:prstGeom>
            <a:noFill/>
            <a:ln cap="flat" cmpd="sng" w="9525">
              <a:solidFill>
                <a:schemeClr val="dk1"/>
              </a:solidFill>
              <a:prstDash val="dot"/>
              <a:round/>
              <a:headEnd len="sm" w="sm" type="none"/>
              <a:tailEnd len="sm" w="sm" type="none"/>
            </a:ln>
          </p:spPr>
        </p:cxn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4">
              <a:alphaModFix/>
            </a:blip>
            <a:srcRect b="0" l="0" r="0" t="0"/>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5">
              <a:alphaModFix/>
            </a:blip>
            <a:srcRect b="0" l="0" r="0" t="0"/>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6">
              <a:alphaModFix/>
            </a:blip>
            <a:srcRect b="0" l="0" r="0" t="0"/>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cap="flat" cmpd="sng" w="38100">
            <a:solidFill>
              <a:srgbClr val="E82265"/>
            </a:solidFill>
            <a:prstDash val="solid"/>
            <a:round/>
            <a:headEnd len="sm" w="sm" type="none"/>
            <a:tailEnd len="sm" w="sm" type="none"/>
          </a:ln>
        </p:spPr>
      </p:cxnSp>
      <p:cxnSp>
        <p:nvCxnSpPr>
          <p:cNvPr id="397" name="Google Shape;397;p9"/>
          <p:cNvCxnSpPr/>
          <p:nvPr/>
        </p:nvCxnSpPr>
        <p:spPr>
          <a:xfrm>
            <a:off x="677725" y="1797250"/>
            <a:ext cx="2351400" cy="0"/>
          </a:xfrm>
          <a:prstGeom prst="straightConnector1">
            <a:avLst/>
          </a:prstGeom>
          <a:noFill/>
          <a:ln cap="flat" cmpd="sng" w="19050">
            <a:solidFill>
              <a:srgbClr val="E82265"/>
            </a:solidFill>
            <a:prstDash val="solid"/>
            <a:round/>
            <a:headEnd len="sm" w="sm" type="none"/>
            <a:tailEnd len="sm" w="sm" type="none"/>
          </a:ln>
        </p:spPr>
      </p:cxnSp>
      <p:cxnSp>
        <p:nvCxnSpPr>
          <p:cNvPr id="398" name="Google Shape;398;p9"/>
          <p:cNvCxnSpPr/>
          <p:nvPr/>
        </p:nvCxnSpPr>
        <p:spPr>
          <a:xfrm>
            <a:off x="3321325" y="1797250"/>
            <a:ext cx="2351400" cy="0"/>
          </a:xfrm>
          <a:prstGeom prst="straightConnector1">
            <a:avLst/>
          </a:prstGeom>
          <a:noFill/>
          <a:ln cap="flat" cmpd="sng" w="19050">
            <a:solidFill>
              <a:srgbClr val="E82265"/>
            </a:solidFill>
            <a:prstDash val="solid"/>
            <a:round/>
            <a:headEnd len="sm" w="sm" type="none"/>
            <a:tailEnd len="sm" w="sm" type="none"/>
          </a:ln>
        </p:spPr>
      </p:cxnSp>
      <p:cxnSp>
        <p:nvCxnSpPr>
          <p:cNvPr id="399" name="Google Shape;399;p9"/>
          <p:cNvCxnSpPr/>
          <p:nvPr/>
        </p:nvCxnSpPr>
        <p:spPr>
          <a:xfrm>
            <a:off x="6109538" y="1797250"/>
            <a:ext cx="2351400" cy="0"/>
          </a:xfrm>
          <a:prstGeom prst="straightConnector1">
            <a:avLst/>
          </a:prstGeom>
          <a:noFill/>
          <a:ln cap="flat" cmpd="sng" w="19050">
            <a:solidFill>
              <a:srgbClr val="E82265"/>
            </a:solidFill>
            <a:prstDash val="solid"/>
            <a:round/>
            <a:headEnd len="sm" w="sm" type="none"/>
            <a:tailEnd len="sm" w="sm" type="none"/>
          </a:ln>
        </p:spPr>
      </p:cxnSp>
      <p:cxnSp>
        <p:nvCxnSpPr>
          <p:cNvPr id="400" name="Google Shape;400;p9"/>
          <p:cNvCxnSpPr/>
          <p:nvPr/>
        </p:nvCxnSpPr>
        <p:spPr>
          <a:xfrm>
            <a:off x="677725" y="2660450"/>
            <a:ext cx="2351400" cy="0"/>
          </a:xfrm>
          <a:prstGeom prst="straightConnector1">
            <a:avLst/>
          </a:prstGeom>
          <a:noFill/>
          <a:ln cap="flat" cmpd="sng" w="19050">
            <a:solidFill>
              <a:srgbClr val="E82265"/>
            </a:solidFill>
            <a:prstDash val="dot"/>
            <a:round/>
            <a:headEnd len="sm" w="sm" type="none"/>
            <a:tailEnd len="sm" w="sm" type="none"/>
          </a:ln>
        </p:spPr>
      </p:cxnSp>
      <p:cxnSp>
        <p:nvCxnSpPr>
          <p:cNvPr id="401" name="Google Shape;401;p9"/>
          <p:cNvCxnSpPr/>
          <p:nvPr/>
        </p:nvCxnSpPr>
        <p:spPr>
          <a:xfrm>
            <a:off x="3321325" y="2660450"/>
            <a:ext cx="2351400" cy="0"/>
          </a:xfrm>
          <a:prstGeom prst="straightConnector1">
            <a:avLst/>
          </a:prstGeom>
          <a:noFill/>
          <a:ln cap="flat" cmpd="sng" w="19050">
            <a:solidFill>
              <a:srgbClr val="E82265"/>
            </a:solidFill>
            <a:prstDash val="dot"/>
            <a:round/>
            <a:headEnd len="sm" w="sm" type="none"/>
            <a:tailEnd len="sm" w="sm" type="none"/>
          </a:ln>
        </p:spPr>
      </p:cxnSp>
      <p:cxnSp>
        <p:nvCxnSpPr>
          <p:cNvPr id="402" name="Google Shape;402;p9"/>
          <p:cNvCxnSpPr/>
          <p:nvPr/>
        </p:nvCxnSpPr>
        <p:spPr>
          <a:xfrm>
            <a:off x="6109538" y="2660450"/>
            <a:ext cx="2351400" cy="0"/>
          </a:xfrm>
          <a:prstGeom prst="straightConnector1">
            <a:avLst/>
          </a:prstGeom>
          <a:noFill/>
          <a:ln cap="flat" cmpd="sng" w="19050">
            <a:solidFill>
              <a:srgbClr val="E82265"/>
            </a:solidFill>
            <a:prstDash val="dot"/>
            <a:round/>
            <a:headEnd len="sm" w="sm" type="none"/>
            <a:tailEnd len="sm" w="sm" type="none"/>
          </a:ln>
        </p:spPr>
      </p:cxnSp>
      <p:sp>
        <p:nvSpPr>
          <p:cNvPr id="403" name="TextBox 402"/>
          <p:cNvSpPr txBox="1"/>
          <p:nvPr/>
        </p:nvSpPr>
        <p:spPr>
          <a:xfrm>
            <a:off x="594360" y="539496"/>
            <a:ext cx="2569464" cy="539496"/>
          </a:xfrm>
          <a:prstGeom prst="rect">
            <a:avLst/>
          </a:prstGeom>
          <a:noFill/>
        </p:spPr>
        <p:txBody>
          <a:bodyPr wrap="none">
            <a:spAutoFit/>
          </a:bodyPr>
          <a:lstStyle/>
          <a:p>
            <a:pPr>
              <a:lnSpc>
                <a:spcPct val="80000"/>
              </a:lnSpc>
            </a:pPr>
            <a:r>
              <a:rPr sz="2200" b="1">
                <a:solidFill>
                  <a:srgbClr val="000000"/>
                </a:solidFill>
                <a:latin typeface="Montserrat"/>
              </a:rPr>
              <a:t>Scenarios: Bishkek</a:t>
            </a:r>
          </a:p>
        </p:txBody>
      </p:sp>
      <p:sp>
        <p:nvSpPr>
          <p:cNvPr id="404" name="TextBox 403"/>
          <p:cNvSpPr txBox="1"/>
          <p:nvPr/>
        </p:nvSpPr>
        <p:spPr>
          <a:xfrm>
            <a:off x="676656" y="2103120"/>
            <a:ext cx="2185416" cy="521207"/>
          </a:xfrm>
          <a:prstGeom prst="rect">
            <a:avLst/>
          </a:prstGeom>
          <a:noFill/>
        </p:spPr>
        <p:txBody>
          <a:bodyPr wrap="none">
            <a:spAutoFit/>
          </a:bodyPr>
          <a:lstStyle/>
          <a:p>
            <a:pPr>
              <a:lnSpc>
                <a:spcPct val="100000"/>
              </a:lnSpc>
            </a:pPr>
            <a:r>
              <a:rPr sz="1100" b="0">
                <a:solidFill>
                  <a:srgbClr val="000000"/>
                </a:solidFill>
                <a:latin typeface="Montserrat Semi Bold"/>
              </a:rPr>
              <a:t>No Intervention scenario</a:t>
            </a:r>
          </a:p>
        </p:txBody>
      </p:sp>
      <p:sp>
        <p:nvSpPr>
          <p:cNvPr id="405" name="TextBox 404"/>
          <p:cNvSpPr txBox="1"/>
          <p:nvPr/>
        </p:nvSpPr>
        <p:spPr>
          <a:xfrm>
            <a:off x="3319272" y="2103120"/>
            <a:ext cx="2185416" cy="521207"/>
          </a:xfrm>
          <a:prstGeom prst="rect">
            <a:avLst/>
          </a:prstGeom>
          <a:noFill/>
        </p:spPr>
        <p:txBody>
          <a:bodyPr wrap="non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none">
            <a:spAutoFit/>
          </a:bodyPr>
          <a:lstStyle/>
          <a:p>
            <a:pPr>
              <a:lnSpc>
                <a:spcPct val="100000"/>
              </a:lnSpc>
            </a:pPr>
            <a:r>
              <a:rPr sz="1100" b="0">
                <a:solidFill>
                  <a:srgbClr val="000000"/>
                </a:solidFill>
                <a:latin typeface="Montserrat Semi Bold"/>
              </a:rPr>
              <a:t>Proposal to the Mayor</a:t>
            </a:r>
          </a:p>
        </p:txBody>
      </p:sp>
      <p:sp>
        <p:nvSpPr>
          <p:cNvPr id="407" name="TextBox 406"/>
          <p:cNvSpPr txBox="1"/>
          <p:nvPr/>
        </p:nvSpPr>
        <p:spPr>
          <a:xfrm>
            <a:off x="676656" y="2871216"/>
            <a:ext cx="2313432" cy="1828800"/>
          </a:xfrm>
          <a:prstGeom prst="rect">
            <a:avLst/>
          </a:prstGeom>
          <a:noFill/>
        </p:spPr>
        <p:txBody>
          <a:bodyPr wrap="none">
            <a:spAutoFit/>
          </a:bodyPr>
          <a:lstStyle/>
          <a:p>
            <a:pPr>
              <a:lnSpc>
                <a:spcPct val="100000"/>
              </a:lnSpc>
            </a:pPr>
            <a:r>
              <a:rPr sz="800" b="0">
                <a:solidFill>
                  <a:srgbClr val="000000"/>
                </a:solidFill>
                <a:latin typeface="Montserrat"/>
              </a:rPr>
              <a:t>By 2050 the city will expand following historical trends (2000-2024). Efforts for resiliency, energy efficiency, and urban planning will be null. Most of the city's budget will be spread on basic urban infrastructure in the expansion area.</a:t>
            </a:r>
          </a:p>
        </p:txBody>
      </p:sp>
      <p:sp>
        <p:nvSpPr>
          <p:cNvPr id="408" name="TextBox 407"/>
          <p:cNvSpPr txBox="1"/>
          <p:nvPr/>
        </p:nvSpPr>
        <p:spPr>
          <a:xfrm>
            <a:off x="3319272" y="2871216"/>
            <a:ext cx="2313432" cy="1828800"/>
          </a:xfrm>
          <a:prstGeom prst="rect">
            <a:avLst/>
          </a:prstGeom>
          <a:noFill/>
        </p:spPr>
        <p:txBody>
          <a:bodyPr wrap="none">
            <a:spAutoFit/>
          </a:bodyPr>
          <a:lstStyle/>
          <a:p>
            <a:pPr>
              <a:lnSpc>
                <a:spcPct val="100000"/>
              </a:lnSpc>
            </a:pPr>
            <a:r>
              <a:rPr sz="800" b="0">
                <a:solidFill>
                  <a:srgbClr val="000000"/>
                </a:solidFill>
                <a:latin typeface="Montserrat"/>
              </a:rPr>
              <a:t>By 2050, the city will implement ambitious energy, transit, and risk mitigation policies. The city will expand as fast as the population grows (i.e. population density remains as in 2024).</a:t>
            </a:r>
          </a:p>
        </p:txBody>
      </p:sp>
      <p:sp>
        <p:nvSpPr>
          <p:cNvPr id="409" name="TextBox 408"/>
          <p:cNvSpPr txBox="1"/>
          <p:nvPr/>
        </p:nvSpPr>
        <p:spPr>
          <a:xfrm>
            <a:off x="6108192" y="2871216"/>
            <a:ext cx="2313432" cy="1828800"/>
          </a:xfrm>
          <a:prstGeom prst="rect">
            <a:avLst/>
          </a:prstGeom>
          <a:noFill/>
        </p:spPr>
        <p:txBody>
          <a:bodyPr wrap="none">
            <a:spAutoFit/>
          </a:bodyPr>
          <a:lstStyle/>
          <a:p>
            <a:pPr>
              <a:lnSpc>
                <a:spcPct val="100000"/>
              </a:lnSpc>
            </a:pPr>
            <a:r>
              <a:rPr sz="800" b="0">
                <a:solidFill>
                  <a:srgbClr val="000000"/>
                </a:solidFill>
                <a:latin typeface="Montserrat"/>
              </a:rPr>
              <a:t>Gather with your team and modify the policy levers below. This is the scenario you will present to the Mayor. You are free to select any combination of policy levers as long as you can justify the reasoning behind your selection.</a:t>
            </a: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