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211.39</c:v>
                </c:pt>
                <c:pt idx="1">
                  <c:v>226.66</c:v>
                </c:pt>
                <c:pt idx="2">
                  <c:v>211.39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60.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3844.33</c:v>
                </c:pt>
                <c:pt idx="1">
                  <c:v>7843.05</c:v>
                </c:pt>
                <c:pt idx="2">
                  <c:v>3844.33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20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78.9</c:v>
                </c:pt>
                <c:pt idx="1">
                  <c:v>50.06</c:v>
                </c:pt>
                <c:pt idx="2">
                  <c:v>78.9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20.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2485.64</c:v>
                </c:pt>
                <c:pt idx="1">
                  <c:v>1465.08</c:v>
                </c:pt>
                <c:pt idx="2">
                  <c:v>2485.64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5488.35</c:v>
                </c:pt>
                <c:pt idx="1">
                  <c:v>3252.5</c:v>
                </c:pt>
                <c:pt idx="2">
                  <c:v>5488.35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Bishkek</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November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Bishkek</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No Intervention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Proposal to the Mayor</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expand following historical trends (2000-2024). Efforts for resiliency, energy efficiency, and urban planning will be null. Most of the city's budget will be spread on basic urban infrastructure in the expansion area.</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implement ambitious energy, transit, and risk mitigation policies. The city will expand as fast as the population grows (i.e. population density remains as in 2024).</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Gather with your team and modify the policy levers below. This is the scenario you will present to the Mayor. You are free to select any combination of policy levers as long as you can justify the reasoning behind your selection.</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No Intervention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Proposal to the Mayor</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The city expands with no sprawl control</a:t>
                      </a:r>
                    </a:p>
                  </a:txBody>
                  <a:tcPr>
                    <a:noFill/>
                  </a:tcPr>
                </a:tc>
                <a:tc>
                  <a:txBody>
                    <a:bodyPr/>
                    <a:lstStyle/>
                    <a:p>
                      <a:pPr algn="ctr"/>
                      <a:r>
                        <a:rPr sz="800" b="0">
                          <a:solidFill>
                            <a:srgbClr val="000000"/>
                          </a:solidFill>
                          <a:latin typeface="Montserrat"/>
                        </a:rPr>
                        <a:t>Sprawl control policies are implemented</a:t>
                      </a:r>
                    </a:p>
                  </a:txBody>
                  <a:tcPr>
                    <a:noFill/>
                  </a:tcPr>
                </a:tc>
                <a:tc>
                  <a:txBody>
                    <a:bodyPr/>
                    <a:lstStyle/>
                    <a:p>
                      <a:pPr algn="ctr"/>
                      <a:r>
                        <a:rPr sz="800" b="0">
                          <a:solidFill>
                            <a:srgbClr val="000000"/>
                          </a:solidFill>
                          <a:latin typeface="Montserrat"/>
                        </a:rPr>
                        <a:t>The city expands with no sprawl control</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The same transit lines as the baseline</a:t>
                      </a:r>
                    </a:p>
                  </a:txBody>
                  <a:tcPr>
                    <a:noFill/>
                  </a:tcPr>
                </a:tc>
                <a:tc>
                  <a:txBody>
                    <a:bodyPr/>
                    <a:lstStyle/>
                    <a:p>
                      <a:pPr algn="ctr"/>
                      <a:r>
                        <a:rPr sz="800" b="0">
                          <a:solidFill>
                            <a:srgbClr val="000000"/>
                          </a:solidFill>
                          <a:latin typeface="Montserrat"/>
                        </a:rPr>
                        <a:t>23 km of transit lines are added</a:t>
                      </a:r>
                    </a:p>
                  </a:txBody>
                  <a:tcPr>
                    <a:noFill/>
                  </a:tcPr>
                </a:tc>
                <a:tc>
                  <a:txBody>
                    <a:bodyPr/>
                    <a:lstStyle/>
                    <a:p>
                      <a:pPr algn="ctr"/>
                      <a:r>
                        <a:rPr sz="800" b="0">
                          <a:solidFill>
                            <a:srgbClr val="000000"/>
                          </a:solidFill>
                          <a:latin typeface="Montserrat"/>
                        </a:rPr>
                        <a:t>The same transit lines as the baseline</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40%</a:t>
                      </a:r>
                    </a:p>
                  </a:txBody>
                  <a:tcPr>
                    <a:noFill/>
                  </a:tcPr>
                </a:tc>
                <a:tc>
                  <a:txBody>
                    <a:bodyPr/>
                    <a:lstStyle/>
                    <a:p>
                      <a:pPr algn="ctr"/>
                      <a:r>
                        <a:rPr sz="800" b="0">
                          <a:solidFill>
                            <a:srgbClr val="000000"/>
                          </a:solidFill>
                          <a:latin typeface="Montserrat"/>
                        </a:rPr>
                        <a:t>0%</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OFF</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Bishkek</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Sprawl control policies are implemented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23 km of transit lines are added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Bishkek’s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Bishkek</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